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4"/>
  </p:notes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TT Rounds Condensed" charset="1" panose="02000506030000020003"/>
      <p:regular r:id="rId19"/>
    </p:embeddedFont>
    <p:embeddedFont>
      <p:font typeface="TT Rounds Condensed Bold" charset="1" panose="02000806030000020003"/>
      <p:regular r:id="rId20"/>
    </p:embeddedFont>
    <p:embeddedFont>
      <p:font typeface="TT Rounds Condensed Italics" charset="1" panose="02000506030000090003"/>
      <p:regular r:id="rId21"/>
    </p:embeddedFont>
    <p:embeddedFont>
      <p:font typeface="TT Rounds Condensed Bold Italics" charset="1" panose="02000806030000090003"/>
      <p:regular r:id="rId22"/>
    </p:embeddedFont>
    <p:embeddedFont>
      <p:font typeface="TT Rounds Condensed Thin" charset="1" panose="02000503020000020003"/>
      <p:regular r:id="rId23"/>
    </p:embeddedFont>
    <p:embeddedFont>
      <p:font typeface="TT Rounds Condensed Thin Italics" charset="1" panose="02000503020000090003"/>
      <p:regular r:id="rId24"/>
    </p:embeddedFont>
    <p:embeddedFont>
      <p:font typeface="TT Rounds Condensed Heavy" charset="1" panose="02000506030000020003"/>
      <p:regular r:id="rId25"/>
    </p:embeddedFont>
    <p:embeddedFont>
      <p:font typeface="TT Rounds Condensed Heavy Italics" charset="1" panose="020005060000000900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41" Target="slides/slide15.xml" Type="http://schemas.openxmlformats.org/officeDocument/2006/relationships/slide"/><Relationship Id="rId42" Target="slides/slide16.xml" Type="http://schemas.openxmlformats.org/officeDocument/2006/relationships/slide"/><Relationship Id="rId43" Target="slides/slide17.xml" Type="http://schemas.openxmlformats.org/officeDocument/2006/relationships/slide"/><Relationship Id="rId44" Target="slides/slide18.xml" Type="http://schemas.openxmlformats.org/officeDocument/2006/relationships/slide"/><Relationship Id="rId45" Target="slides/slide19.xml" Type="http://schemas.openxmlformats.org/officeDocument/2006/relationships/slide"/><Relationship Id="rId46" Target="slides/slide20.xml" Type="http://schemas.openxmlformats.org/officeDocument/2006/relationships/slide"/><Relationship Id="rId47" Target="slides/slide21.xml" Type="http://schemas.openxmlformats.org/officeDocument/2006/relationships/slide"/><Relationship Id="rId48" Target="slides/slide22.xml" Type="http://schemas.openxmlformats.org/officeDocument/2006/relationships/slide"/><Relationship Id="rId49" Target="slides/slide23.xml" Type="http://schemas.openxmlformats.org/officeDocument/2006/relationships/slide"/><Relationship Id="rId5" Target="tableStyles.xml" Type="http://schemas.openxmlformats.org/officeDocument/2006/relationships/tableStyles"/><Relationship Id="rId50" Target="slides/slide24.xml" Type="http://schemas.openxmlformats.org/officeDocument/2006/relationships/slide"/><Relationship Id="rId51" Target="slides/slide25.xml" Type="http://schemas.openxmlformats.org/officeDocument/2006/relationships/slide"/><Relationship Id="rId52" Target="slides/slide26.xml" Type="http://schemas.openxmlformats.org/officeDocument/2006/relationships/slide"/><Relationship Id="rId53" Target="slides/slide27.xml" Type="http://schemas.openxmlformats.org/officeDocument/2006/relationships/slide"/><Relationship Id="rId54" Target="notesMasters/notesMaster1.xml" Type="http://schemas.openxmlformats.org/officeDocument/2006/relationships/notesMaster"/><Relationship Id="rId55" Target="theme/theme2.xml" Type="http://schemas.openxmlformats.org/officeDocument/2006/relationships/theme"/><Relationship Id="rId56" Target="notesSlides/notesSlide1.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http://www.kaggle.com/c/deepfake-detection-" TargetMode="External" Type="http://schemas.openxmlformats.org/officeDocument/2006/relationships/hyperlink"/><Relationship Id="rId3" Target="http://www.kaggle.com/c/deepfake-detection-" TargetMode="External" Type="http://schemas.openxmlformats.org/officeDocument/2006/relationships/hyperlink"/><Relationship Id="rId4" Target="http://www.creativebloq.com/features/deepfake-examples" TargetMode="External" Type="http://schemas.openxmlformats.org/officeDocument/2006/relationships/hyperlink"/><Relationship Id="rId5" Target="http://www.creativebloq.com/features/deepfake-examples" TargetMode="External" Type="http://schemas.openxmlformats.org/officeDocument/2006/relationships/hyperlink"/></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https://www.independent.co.uk/asia/east-asia/elon-musk-romance-scam-dupes-south-korean-b2533764.html"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06928" y="314131"/>
            <a:ext cx="1910955" cy="2145634"/>
          </a:xfrm>
          <a:custGeom>
            <a:avLst/>
            <a:gdLst/>
            <a:ahLst/>
            <a:cxnLst/>
            <a:rect r="r" b="b" t="t" l="l"/>
            <a:pathLst>
              <a:path h="2145634" w="1910955">
                <a:moveTo>
                  <a:pt x="0" y="0"/>
                </a:moveTo>
                <a:lnTo>
                  <a:pt x="1910954" y="0"/>
                </a:lnTo>
                <a:lnTo>
                  <a:pt x="1910954" y="2145634"/>
                </a:lnTo>
                <a:lnTo>
                  <a:pt x="0" y="2145634"/>
                </a:lnTo>
                <a:lnTo>
                  <a:pt x="0" y="0"/>
                </a:lnTo>
                <a:close/>
              </a:path>
            </a:pathLst>
          </a:custGeom>
          <a:blipFill>
            <a:blip r:embed="rId3"/>
            <a:stretch>
              <a:fillRect l="0" t="0" r="0" b="0"/>
            </a:stretch>
          </a:blipFill>
        </p:spPr>
      </p:sp>
      <p:sp>
        <p:nvSpPr>
          <p:cNvPr name="Freeform 3" id="3"/>
          <p:cNvSpPr/>
          <p:nvPr/>
        </p:nvSpPr>
        <p:spPr>
          <a:xfrm flipH="false" flipV="false" rot="0">
            <a:off x="0" y="3148715"/>
            <a:ext cx="5841656" cy="5714102"/>
          </a:xfrm>
          <a:custGeom>
            <a:avLst/>
            <a:gdLst/>
            <a:ahLst/>
            <a:cxnLst/>
            <a:rect r="r" b="b" t="t" l="l"/>
            <a:pathLst>
              <a:path h="5714102" w="5841656">
                <a:moveTo>
                  <a:pt x="0" y="0"/>
                </a:moveTo>
                <a:lnTo>
                  <a:pt x="5841656" y="0"/>
                </a:lnTo>
                <a:lnTo>
                  <a:pt x="5841656" y="5714102"/>
                </a:lnTo>
                <a:lnTo>
                  <a:pt x="0" y="5714102"/>
                </a:lnTo>
                <a:lnTo>
                  <a:pt x="0" y="0"/>
                </a:lnTo>
                <a:close/>
              </a:path>
            </a:pathLst>
          </a:custGeom>
          <a:blipFill>
            <a:blip r:embed="rId4"/>
            <a:stretch>
              <a:fillRect l="-38189" t="0" r="-35706" b="0"/>
            </a:stretch>
          </a:blipFill>
        </p:spPr>
      </p:sp>
      <p:sp>
        <p:nvSpPr>
          <p:cNvPr name="TextBox 4" id="4"/>
          <p:cNvSpPr txBox="true"/>
          <p:nvPr/>
        </p:nvSpPr>
        <p:spPr>
          <a:xfrm rot="0">
            <a:off x="4349525" y="3364647"/>
            <a:ext cx="15237478" cy="841053"/>
          </a:xfrm>
          <a:prstGeom prst="rect">
            <a:avLst/>
          </a:prstGeom>
        </p:spPr>
        <p:txBody>
          <a:bodyPr anchor="t" rtlCol="false" tIns="0" lIns="0" bIns="0" rIns="0">
            <a:spAutoFit/>
          </a:bodyPr>
          <a:lstStyle/>
          <a:p>
            <a:pPr algn="ctr">
              <a:lnSpc>
                <a:spcPts val="5852"/>
              </a:lnSpc>
            </a:pPr>
            <a:r>
              <a:rPr lang="en-US" sz="4847" spc="100">
                <a:solidFill>
                  <a:srgbClr val="000000"/>
                </a:solidFill>
                <a:latin typeface="Times New Roman Bold"/>
              </a:rPr>
              <a:t>FAKETECT -DEEPFAKE DETECTION</a:t>
            </a:r>
          </a:p>
        </p:txBody>
      </p:sp>
      <p:sp>
        <p:nvSpPr>
          <p:cNvPr name="TextBox 5" id="5"/>
          <p:cNvSpPr txBox="true"/>
          <p:nvPr/>
        </p:nvSpPr>
        <p:spPr>
          <a:xfrm rot="0">
            <a:off x="3853978" y="458260"/>
            <a:ext cx="13405322" cy="1800225"/>
          </a:xfrm>
          <a:prstGeom prst="rect">
            <a:avLst/>
          </a:prstGeom>
        </p:spPr>
        <p:txBody>
          <a:bodyPr anchor="t" rtlCol="false" tIns="0" lIns="0" bIns="0" rIns="0">
            <a:spAutoFit/>
          </a:bodyPr>
          <a:lstStyle/>
          <a:p>
            <a:pPr algn="ctr">
              <a:lnSpc>
                <a:spcPts val="3359"/>
              </a:lnSpc>
            </a:pPr>
            <a:r>
              <a:rPr lang="en-US" sz="2799">
                <a:solidFill>
                  <a:srgbClr val="000000"/>
                </a:solidFill>
                <a:latin typeface="Times New Roman Bold"/>
              </a:rPr>
              <a:t>PANIMALAR ENGINEERING COLLEGE</a:t>
            </a:r>
          </a:p>
          <a:p>
            <a:pPr algn="ctr">
              <a:lnSpc>
                <a:spcPts val="3359"/>
              </a:lnSpc>
            </a:pPr>
            <a:r>
              <a:rPr lang="en-US" sz="2799">
                <a:solidFill>
                  <a:srgbClr val="000000"/>
                </a:solidFill>
                <a:latin typeface="Times New Roman Bold"/>
              </a:rPr>
              <a:t>(AN AUTONOMOUS INSTITUTION, AFFILIATED TO ANNA UNIVERSITY)</a:t>
            </a:r>
          </a:p>
          <a:p>
            <a:pPr algn="ctr">
              <a:lnSpc>
                <a:spcPts val="3359"/>
              </a:lnSpc>
            </a:pPr>
          </a:p>
          <a:p>
            <a:pPr algn="ctr">
              <a:lnSpc>
                <a:spcPts val="3840"/>
              </a:lnSpc>
            </a:pPr>
            <a:r>
              <a:rPr lang="en-US" sz="3200">
                <a:solidFill>
                  <a:srgbClr val="000000"/>
                </a:solidFill>
                <a:latin typeface="Times New Roman Bold"/>
              </a:rPr>
              <a:t>DEPARTMENT OF COMPUTER SCIENCE AND BUSINESS SYSTEMS</a:t>
            </a:r>
          </a:p>
        </p:txBody>
      </p:sp>
      <p:sp>
        <p:nvSpPr>
          <p:cNvPr name="TextBox 6" id="6"/>
          <p:cNvSpPr txBox="true"/>
          <p:nvPr/>
        </p:nvSpPr>
        <p:spPr>
          <a:xfrm rot="0">
            <a:off x="6273499" y="6157472"/>
            <a:ext cx="5290367" cy="2705345"/>
          </a:xfrm>
          <a:prstGeom prst="rect">
            <a:avLst/>
          </a:prstGeom>
        </p:spPr>
        <p:txBody>
          <a:bodyPr anchor="t" rtlCol="false" tIns="0" lIns="0" bIns="0" rIns="0">
            <a:spAutoFit/>
          </a:bodyPr>
          <a:lstStyle/>
          <a:p>
            <a:pPr algn="l">
              <a:lnSpc>
                <a:spcPts val="5964"/>
              </a:lnSpc>
            </a:pPr>
            <a:r>
              <a:rPr lang="en-US" sz="3313">
                <a:solidFill>
                  <a:srgbClr val="000000"/>
                </a:solidFill>
                <a:latin typeface="Times New Roman Bold"/>
              </a:rPr>
              <a:t>TEAM MEMBERS:</a:t>
            </a:r>
          </a:p>
          <a:p>
            <a:pPr algn="l">
              <a:lnSpc>
                <a:spcPts val="5112"/>
              </a:lnSpc>
            </a:pPr>
            <a:r>
              <a:rPr lang="en-US" sz="2840">
                <a:solidFill>
                  <a:srgbClr val="000000"/>
                </a:solidFill>
                <a:latin typeface="Times New Roman"/>
              </a:rPr>
              <a:t>VIGNESH B</a:t>
            </a:r>
            <a:r>
              <a:rPr lang="en-US" sz="2840">
                <a:solidFill>
                  <a:srgbClr val="000000"/>
                </a:solidFill>
                <a:latin typeface="Times New Roman"/>
              </a:rPr>
              <a:t>	  [211420244120]</a:t>
            </a:r>
          </a:p>
          <a:p>
            <a:pPr algn="l">
              <a:lnSpc>
                <a:spcPts val="5112"/>
              </a:lnSpc>
            </a:pPr>
            <a:r>
              <a:rPr lang="en-US" sz="2840">
                <a:solidFill>
                  <a:srgbClr val="000000"/>
                </a:solidFill>
                <a:latin typeface="Times New Roman"/>
              </a:rPr>
              <a:t>VINOTH P      [211420244122]</a:t>
            </a:r>
          </a:p>
          <a:p>
            <a:pPr algn="l">
              <a:lnSpc>
                <a:spcPts val="5112"/>
              </a:lnSpc>
            </a:pPr>
            <a:r>
              <a:rPr lang="en-US" sz="2840">
                <a:solidFill>
                  <a:srgbClr val="000000"/>
                </a:solidFill>
                <a:latin typeface="Times New Roman"/>
              </a:rPr>
              <a:t>YUGESH T 	  [211420244124]</a:t>
            </a:r>
          </a:p>
        </p:txBody>
      </p:sp>
      <p:sp>
        <p:nvSpPr>
          <p:cNvPr name="TextBox 7" id="7"/>
          <p:cNvSpPr txBox="true"/>
          <p:nvPr/>
        </p:nvSpPr>
        <p:spPr>
          <a:xfrm rot="0">
            <a:off x="11992491" y="6119814"/>
            <a:ext cx="9418320" cy="3916680"/>
          </a:xfrm>
          <a:prstGeom prst="rect">
            <a:avLst/>
          </a:prstGeom>
        </p:spPr>
        <p:txBody>
          <a:bodyPr anchor="t" rtlCol="false" tIns="0" lIns="0" bIns="0" rIns="0">
            <a:spAutoFit/>
          </a:bodyPr>
          <a:lstStyle/>
          <a:p>
            <a:pPr algn="l">
              <a:lnSpc>
                <a:spcPts val="5039"/>
              </a:lnSpc>
            </a:pPr>
            <a:r>
              <a:rPr lang="en-US" sz="2799">
                <a:solidFill>
                  <a:srgbClr val="000000"/>
                </a:solidFill>
                <a:latin typeface="Times New Roman Bold"/>
              </a:rPr>
              <a:t>PROJECT GUIDE:</a:t>
            </a:r>
          </a:p>
          <a:p>
            <a:pPr algn="l">
              <a:lnSpc>
                <a:spcPts val="4320"/>
              </a:lnSpc>
            </a:pPr>
            <a:r>
              <a:rPr lang="en-US" sz="2400">
                <a:solidFill>
                  <a:srgbClr val="000000"/>
                </a:solidFill>
                <a:latin typeface="Times New Roman Bold"/>
              </a:rPr>
              <a:t>Mrs.R.JANANI.M.E.,</a:t>
            </a:r>
          </a:p>
          <a:p>
            <a:pPr algn="l">
              <a:lnSpc>
                <a:spcPts val="4320"/>
              </a:lnSpc>
            </a:pPr>
            <a:r>
              <a:rPr lang="en-US" sz="2400">
                <a:solidFill>
                  <a:srgbClr val="000000"/>
                </a:solidFill>
                <a:latin typeface="Times New Roman Bold"/>
              </a:rPr>
              <a:t>ASSISTANT PROFESSOR,</a:t>
            </a:r>
          </a:p>
          <a:p>
            <a:pPr algn="l">
              <a:lnSpc>
                <a:spcPts val="4320"/>
              </a:lnSpc>
            </a:pPr>
            <a:r>
              <a:rPr lang="en-US" sz="2400">
                <a:solidFill>
                  <a:srgbClr val="000000"/>
                </a:solidFill>
                <a:latin typeface="Times New Roman Bold"/>
              </a:rPr>
              <a:t>DEPARTMENT OF CSBS,</a:t>
            </a:r>
          </a:p>
          <a:p>
            <a:pPr algn="l">
              <a:lnSpc>
                <a:spcPts val="4320"/>
              </a:lnSpc>
            </a:pPr>
            <a:r>
              <a:rPr lang="en-US" sz="2400">
                <a:solidFill>
                  <a:srgbClr val="000000"/>
                </a:solidFill>
                <a:latin typeface="Times New Roman Bold"/>
              </a:rPr>
              <a:t>PANIMALAR ENGINEERING COLLEGE.</a:t>
            </a:r>
          </a:p>
          <a:p>
            <a:pPr algn="l">
              <a:lnSpc>
                <a:spcPts val="4320"/>
              </a:lnSpc>
            </a:pPr>
          </a:p>
          <a:p>
            <a:pPr algn="l">
              <a:lnSpc>
                <a:spcPts val="4320"/>
              </a:lnSpc>
            </a:pPr>
          </a:p>
        </p:txBody>
      </p:sp>
      <p:sp>
        <p:nvSpPr>
          <p:cNvPr name="TextBox 8" id="8"/>
          <p:cNvSpPr txBox="true"/>
          <p:nvPr/>
        </p:nvSpPr>
        <p:spPr>
          <a:xfrm rot="0">
            <a:off x="13197840" y="9570721"/>
            <a:ext cx="4084320" cy="465773"/>
          </a:xfrm>
          <a:prstGeom prst="rect">
            <a:avLst/>
          </a:prstGeom>
        </p:spPr>
        <p:txBody>
          <a:bodyPr anchor="t" rtlCol="false" tIns="0" lIns="0" bIns="0" rIns="0">
            <a:spAutoFit/>
          </a:bodyPr>
          <a:lstStyle/>
          <a:p>
            <a:pPr algn="r">
              <a:lnSpc>
                <a:spcPts val="2879"/>
              </a:lnSpc>
            </a:pPr>
            <a:r>
              <a:rPr lang="en-US" sz="2400" spc="22">
                <a:solidFill>
                  <a:srgbClr val="898989"/>
                </a:solidFill>
                <a:latin typeface="TT Rounds Condensed"/>
              </a:rPr>
              <a:t>1</a:t>
            </a:r>
          </a:p>
        </p:txBody>
      </p:sp>
      <p:sp>
        <p:nvSpPr>
          <p:cNvPr name="TextBox 9" id="9"/>
          <p:cNvSpPr txBox="true"/>
          <p:nvPr/>
        </p:nvSpPr>
        <p:spPr>
          <a:xfrm rot="0">
            <a:off x="6601481" y="4346338"/>
            <a:ext cx="10733565" cy="587428"/>
          </a:xfrm>
          <a:prstGeom prst="rect">
            <a:avLst/>
          </a:prstGeom>
        </p:spPr>
        <p:txBody>
          <a:bodyPr anchor="t" rtlCol="false" tIns="0" lIns="0" bIns="0" rIns="0">
            <a:spAutoFit/>
          </a:bodyPr>
          <a:lstStyle/>
          <a:p>
            <a:pPr algn="ctr">
              <a:lnSpc>
                <a:spcPts val="4122"/>
              </a:lnSpc>
            </a:pPr>
            <a:r>
              <a:rPr lang="en-US" sz="3414" spc="71">
                <a:solidFill>
                  <a:srgbClr val="000000"/>
                </a:solidFill>
                <a:latin typeface="Times New Roman Bold"/>
              </a:rPr>
              <a:t>DOMAIN- DEEP LEARNING</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66804" y="612777"/>
            <a:ext cx="16306796" cy="1060103"/>
          </a:xfrm>
          <a:prstGeom prst="rect">
            <a:avLst/>
          </a:prstGeom>
        </p:spPr>
        <p:txBody>
          <a:bodyPr anchor="t" rtlCol="false" tIns="0" lIns="0" bIns="0" rIns="0">
            <a:spAutoFit/>
          </a:bodyPr>
          <a:lstStyle/>
          <a:p>
            <a:pPr algn="ctr">
              <a:lnSpc>
                <a:spcPts val="7200"/>
              </a:lnSpc>
            </a:pPr>
            <a:r>
              <a:rPr lang="en-US" sz="6000" spc="30">
                <a:solidFill>
                  <a:srgbClr val="000000"/>
                </a:solidFill>
                <a:latin typeface="Times New Roman Bold"/>
              </a:rPr>
              <a:t>LITERATURE SURVEY</a:t>
            </a:r>
          </a:p>
        </p:txBody>
      </p:sp>
      <p:graphicFrame>
        <p:nvGraphicFramePr>
          <p:cNvPr name="Table 3" id="3"/>
          <p:cNvGraphicFramePr>
            <a:graphicFrameLocks noGrp="true"/>
          </p:cNvGraphicFramePr>
          <p:nvPr/>
        </p:nvGraphicFramePr>
        <p:xfrm>
          <a:off x="914400" y="1943100"/>
          <a:ext cx="16433800" cy="6985000"/>
        </p:xfrm>
        <a:graphic>
          <a:graphicData uri="http://schemas.openxmlformats.org/drawingml/2006/table">
            <a:tbl>
              <a:tblPr/>
              <a:tblGrid>
                <a:gridCol w="940149"/>
                <a:gridCol w="4302087"/>
                <a:gridCol w="2987372"/>
                <a:gridCol w="2195061"/>
                <a:gridCol w="6009132"/>
              </a:tblGrid>
              <a:tr h="1236975">
                <a:tc>
                  <a:txBody>
                    <a:bodyPr anchor="t" rtlCol="false"/>
                    <a:lstStyle/>
                    <a:p>
                      <a:pPr algn="ctr">
                        <a:lnSpc>
                          <a:spcPts val="3359"/>
                        </a:lnSpc>
                        <a:defRPr/>
                      </a:pPr>
                      <a:r>
                        <a:rPr lang="en-US" sz="2799" spc="-10">
                          <a:solidFill>
                            <a:srgbClr val="000000"/>
                          </a:solidFill>
                          <a:latin typeface="Times New Roman Bold"/>
                        </a:rPr>
                        <a:t>SNO</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ctr">
                        <a:lnSpc>
                          <a:spcPts val="3359"/>
                        </a:lnSpc>
                        <a:defRPr/>
                      </a:pPr>
                      <a:r>
                        <a:rPr lang="en-US" sz="2799" spc="-10">
                          <a:solidFill>
                            <a:srgbClr val="000000"/>
                          </a:solidFill>
                          <a:latin typeface="Times New Roman Bold"/>
                        </a:rPr>
                        <a:t>NAME OF  PAPER</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ctr">
                        <a:lnSpc>
                          <a:spcPts val="3359"/>
                        </a:lnSpc>
                        <a:defRPr/>
                      </a:pPr>
                      <a:r>
                        <a:rPr lang="en-US" sz="2799" spc="-10">
                          <a:solidFill>
                            <a:srgbClr val="000000"/>
                          </a:solidFill>
                          <a:latin typeface="Times New Roman Bold"/>
                        </a:rPr>
                        <a:t>AUTHORS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ctr">
                        <a:lnSpc>
                          <a:spcPts val="3359"/>
                        </a:lnSpc>
                        <a:defRPr/>
                      </a:pPr>
                      <a:r>
                        <a:rPr lang="en-US" sz="2799" spc="-10">
                          <a:solidFill>
                            <a:srgbClr val="000000"/>
                          </a:solidFill>
                          <a:latin typeface="Times New Roman Bold"/>
                        </a:rPr>
                        <a:t>YEAR</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ctr">
                        <a:lnSpc>
                          <a:spcPts val="3359"/>
                        </a:lnSpc>
                        <a:defRPr/>
                      </a:pPr>
                      <a:r>
                        <a:rPr lang="en-US" sz="2799" spc="-10">
                          <a:solidFill>
                            <a:srgbClr val="000000"/>
                          </a:solidFill>
                          <a:latin typeface="Times New Roman Bold"/>
                        </a:rPr>
                        <a:t>FINDINGS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r>
              <a:tr h="5748025">
                <a:tc>
                  <a:txBody>
                    <a:bodyPr anchor="t" rtlCol="false"/>
                    <a:lstStyle/>
                    <a:p>
                      <a:pPr algn="l">
                        <a:lnSpc>
                          <a:spcPts val="3359"/>
                        </a:lnSpc>
                        <a:defRPr/>
                      </a:pPr>
                      <a:r>
                        <a:rPr lang="en-US" sz="2799">
                          <a:solidFill>
                            <a:srgbClr val="000000"/>
                          </a:solidFill>
                          <a:latin typeface="Times New Roman"/>
                        </a:rPr>
                        <a:t>1.</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l">
                        <a:lnSpc>
                          <a:spcPts val="3359"/>
                        </a:lnSpc>
                        <a:defRPr/>
                      </a:pPr>
                      <a:r>
                        <a:rPr lang="en-US" sz="2799">
                          <a:solidFill>
                            <a:srgbClr val="000000"/>
                          </a:solidFill>
                          <a:latin typeface="Times New Roman"/>
                        </a:rPr>
                        <a:t>DeepFakes and Beyond: A Survey of Deep Learning-  Based Image and Video Manipulation Detection</a:t>
                      </a:r>
                      <a:endParaRPr lang="en-US" sz="1100"/>
                    </a:p>
                    <a:p>
                      <a:pPr algn="l">
                        <a:lnSpc>
                          <a:spcPts val="3359"/>
                        </a:lnSpc>
                      </a:pPr>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l">
                        <a:lnSpc>
                          <a:spcPts val="3359"/>
                        </a:lnSpc>
                        <a:defRPr/>
                      </a:pPr>
                      <a:r>
                        <a:rPr lang="en-US" sz="2799">
                          <a:solidFill>
                            <a:srgbClr val="000000"/>
                          </a:solidFill>
                          <a:latin typeface="Times New Roman"/>
                        </a:rPr>
                        <a:t>Yuezun Li, Xin Yang, Pu Sun, Honggang Qi, Siwei Lyu</a:t>
                      </a:r>
                      <a:endParaRPr lang="en-US" sz="1100"/>
                    </a:p>
                    <a:p>
                      <a:pPr algn="l">
                        <a:lnSpc>
                          <a:spcPts val="3359"/>
                        </a:lnSpc>
                      </a:pPr>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ctr">
                        <a:lnSpc>
                          <a:spcPts val="3359"/>
                        </a:lnSpc>
                        <a:defRPr/>
                      </a:pPr>
                      <a:r>
                        <a:rPr lang="en-US" sz="2799">
                          <a:solidFill>
                            <a:srgbClr val="000000"/>
                          </a:solidFill>
                          <a:latin typeface="Times New Roman"/>
                        </a:rPr>
                        <a:t>2020</a:t>
                      </a:r>
                      <a:r>
                        <a:rPr lang="en-US" sz="2799">
                          <a:solidFill>
                            <a:srgbClr val="000000"/>
                          </a:solidFill>
                          <a:latin typeface="Times New Roman"/>
                        </a:rPr>
                        <a:t>.</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just">
                        <a:lnSpc>
                          <a:spcPts val="3359"/>
                        </a:lnSpc>
                        <a:defRPr/>
                      </a:pPr>
                      <a:r>
                        <a:rPr lang="en-US" sz="2799">
                          <a:solidFill>
                            <a:srgbClr val="000000"/>
                          </a:solidFill>
                          <a:latin typeface="Times New Roman"/>
                        </a:rPr>
                        <a:t>In this comprehensive survey, the authors meticulously delve into the intricate landscape of deep learning techniques deployed for identifying manipulated images and videos, particularly focusing on the notorious phenomenon of deepfakes, Encompassing a broad spectrum of methodologies ranging from conventional image forensics to cutting- edge deep learning algorithms. </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r>
            </a:tbl>
          </a:graphicData>
        </a:graphic>
      </p:graphicFrame>
      <p:sp>
        <p:nvSpPr>
          <p:cNvPr name="TextBox 4" id="4"/>
          <p:cNvSpPr txBox="true"/>
          <p:nvPr/>
        </p:nvSpPr>
        <p:spPr>
          <a:xfrm rot="0">
            <a:off x="13197840" y="9570721"/>
            <a:ext cx="4084320" cy="465773"/>
          </a:xfrm>
          <a:prstGeom prst="rect">
            <a:avLst/>
          </a:prstGeom>
        </p:spPr>
        <p:txBody>
          <a:bodyPr anchor="t" rtlCol="false" tIns="0" lIns="0" bIns="0" rIns="0">
            <a:spAutoFit/>
          </a:bodyPr>
          <a:lstStyle/>
          <a:p>
            <a:pPr algn="r">
              <a:lnSpc>
                <a:spcPts val="2879"/>
              </a:lnSpc>
            </a:pPr>
            <a:r>
              <a:rPr lang="en-US" sz="2400" spc="22">
                <a:solidFill>
                  <a:srgbClr val="898989"/>
                </a:solidFill>
                <a:latin typeface="TT Rounds Condensed"/>
              </a:rPr>
              <a:t>8</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914400" y="307975"/>
            <a:ext cx="16611600" cy="1060103"/>
          </a:xfrm>
          <a:prstGeom prst="rect">
            <a:avLst/>
          </a:prstGeom>
        </p:spPr>
        <p:txBody>
          <a:bodyPr anchor="t" rtlCol="false" tIns="0" lIns="0" bIns="0" rIns="0">
            <a:spAutoFit/>
          </a:bodyPr>
          <a:lstStyle/>
          <a:p>
            <a:pPr algn="ctr">
              <a:lnSpc>
                <a:spcPts val="7200"/>
              </a:lnSpc>
            </a:pPr>
            <a:r>
              <a:rPr lang="en-US" sz="6000" spc="30">
                <a:solidFill>
                  <a:srgbClr val="000000"/>
                </a:solidFill>
                <a:latin typeface="Times New Roman Bold"/>
              </a:rPr>
              <a:t>LITERATURE SURVEY </a:t>
            </a:r>
          </a:p>
        </p:txBody>
      </p:sp>
      <p:graphicFrame>
        <p:nvGraphicFramePr>
          <p:cNvPr name="Table 3" id="3"/>
          <p:cNvGraphicFramePr>
            <a:graphicFrameLocks noGrp="true"/>
          </p:cNvGraphicFramePr>
          <p:nvPr/>
        </p:nvGraphicFramePr>
        <p:xfrm>
          <a:off x="914400" y="1477646"/>
          <a:ext cx="16154400" cy="8102600"/>
        </p:xfrm>
        <a:graphic>
          <a:graphicData uri="http://schemas.openxmlformats.org/drawingml/2006/table">
            <a:tbl>
              <a:tblPr/>
              <a:tblGrid>
                <a:gridCol w="836993"/>
                <a:gridCol w="4301562"/>
                <a:gridCol w="2702530"/>
                <a:gridCol w="2794140"/>
                <a:gridCol w="5519175"/>
              </a:tblGrid>
              <a:tr h="940889">
                <a:tc>
                  <a:txBody>
                    <a:bodyPr anchor="t" rtlCol="false"/>
                    <a:lstStyle/>
                    <a:p>
                      <a:pPr algn="ctr">
                        <a:lnSpc>
                          <a:spcPts val="3359"/>
                        </a:lnSpc>
                        <a:defRPr/>
                      </a:pPr>
                      <a:r>
                        <a:rPr lang="en-US" sz="2799" spc="-10">
                          <a:solidFill>
                            <a:srgbClr val="000000"/>
                          </a:solidFill>
                          <a:latin typeface="Times New Roman Bold"/>
                        </a:rPr>
                        <a:t>SNO</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ctr">
                        <a:lnSpc>
                          <a:spcPts val="3359"/>
                        </a:lnSpc>
                        <a:defRPr/>
                      </a:pPr>
                      <a:r>
                        <a:rPr lang="en-US" sz="2799" spc="-10">
                          <a:solidFill>
                            <a:srgbClr val="000000"/>
                          </a:solidFill>
                          <a:latin typeface="Times New Roman Bold"/>
                        </a:rPr>
                        <a:t>NAME OF  PAPER</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ctr">
                        <a:lnSpc>
                          <a:spcPts val="3359"/>
                        </a:lnSpc>
                        <a:defRPr/>
                      </a:pPr>
                      <a:r>
                        <a:rPr lang="en-US" sz="2799" spc="-10">
                          <a:solidFill>
                            <a:srgbClr val="000000"/>
                          </a:solidFill>
                          <a:latin typeface="Times New Roman Bold"/>
                        </a:rPr>
                        <a:t>AUTHORS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ctr">
                        <a:lnSpc>
                          <a:spcPts val="3359"/>
                        </a:lnSpc>
                        <a:defRPr/>
                      </a:pPr>
                      <a:r>
                        <a:rPr lang="en-US" sz="2799" spc="-10">
                          <a:solidFill>
                            <a:srgbClr val="000000"/>
                          </a:solidFill>
                          <a:latin typeface="Times New Roman Bold"/>
                        </a:rPr>
                        <a:t>YEAR</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ctr">
                        <a:lnSpc>
                          <a:spcPts val="3359"/>
                        </a:lnSpc>
                        <a:defRPr/>
                      </a:pPr>
                      <a:r>
                        <a:rPr lang="en-US" sz="2799" spc="-10">
                          <a:solidFill>
                            <a:srgbClr val="000000"/>
                          </a:solidFill>
                          <a:latin typeface="Times New Roman Bold"/>
                        </a:rPr>
                        <a:t>FINDINGS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r>
              <a:tr h="7161711">
                <a:tc>
                  <a:txBody>
                    <a:bodyPr anchor="t" rtlCol="false"/>
                    <a:lstStyle/>
                    <a:p>
                      <a:pPr algn="l">
                        <a:lnSpc>
                          <a:spcPts val="3359"/>
                        </a:lnSpc>
                        <a:defRPr/>
                      </a:pPr>
                      <a:r>
                        <a:rPr lang="en-US" sz="2799">
                          <a:solidFill>
                            <a:srgbClr val="000000"/>
                          </a:solidFill>
                          <a:latin typeface="Times New Roman"/>
                        </a:rPr>
                        <a:t>2.</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l">
                        <a:lnSpc>
                          <a:spcPts val="3359"/>
                        </a:lnSpc>
                        <a:defRPr/>
                      </a:pPr>
                      <a:r>
                        <a:rPr lang="en-US" sz="2799">
                          <a:solidFill>
                            <a:srgbClr val="000000"/>
                          </a:solidFill>
                          <a:latin typeface="Times New Roman"/>
                        </a:rPr>
                        <a:t>Advancements in Deep Learning-Based Deepfake Detection: A Critical Review</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just">
                        <a:lnSpc>
                          <a:spcPts val="3359"/>
                        </a:lnSpc>
                        <a:defRPr/>
                      </a:pPr>
                      <a:r>
                        <a:rPr lang="en-US" sz="2799">
                          <a:solidFill>
                            <a:srgbClr val="000000"/>
                          </a:solidFill>
                          <a:latin typeface="Times New Roman"/>
                        </a:rPr>
                        <a:t>     A. Sharma,R. Gupta, K. Singh</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l">
                        <a:lnSpc>
                          <a:spcPts val="3359"/>
                        </a:lnSpc>
                        <a:defRPr/>
                      </a:pPr>
                      <a:r>
                        <a:rPr lang="en-US" sz="2799">
                          <a:solidFill>
                            <a:srgbClr val="000000"/>
                          </a:solidFill>
                          <a:latin typeface="Times New Roman"/>
                        </a:rPr>
                        <a:t>2021</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l">
                        <a:lnSpc>
                          <a:spcPts val="3359"/>
                        </a:lnSpc>
                        <a:defRPr/>
                      </a:pPr>
                      <a:r>
                        <a:rPr lang="en-US" sz="2799">
                          <a:solidFill>
                            <a:srgbClr val="000000"/>
                          </a:solidFill>
                          <a:latin typeface="Times New Roman"/>
                        </a:rPr>
                        <a:t>This criticalreview meticulously evaluatesrecent advancements in deep learning techniques for deepfake detection, offering a nuanced analysis of state-of-the-art models. By rigorously assessing the strengths and weaknesses of these models, the review sheds light on the intricacies of real-world deployment challenges </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r>
            </a:tbl>
          </a:graphicData>
        </a:graphic>
      </p:graphicFrame>
      <p:sp>
        <p:nvSpPr>
          <p:cNvPr name="TextBox 4" id="4"/>
          <p:cNvSpPr txBox="true"/>
          <p:nvPr/>
        </p:nvSpPr>
        <p:spPr>
          <a:xfrm rot="0">
            <a:off x="13197840" y="9570721"/>
            <a:ext cx="4084320" cy="465773"/>
          </a:xfrm>
          <a:prstGeom prst="rect">
            <a:avLst/>
          </a:prstGeom>
        </p:spPr>
        <p:txBody>
          <a:bodyPr anchor="t" rtlCol="false" tIns="0" lIns="0" bIns="0" rIns="0">
            <a:spAutoFit/>
          </a:bodyPr>
          <a:lstStyle/>
          <a:p>
            <a:pPr algn="r">
              <a:lnSpc>
                <a:spcPts val="2879"/>
              </a:lnSpc>
            </a:pPr>
            <a:r>
              <a:rPr lang="en-US" sz="2400" spc="22">
                <a:solidFill>
                  <a:srgbClr val="898989"/>
                </a:solidFill>
                <a:latin typeface="TT Rounds Condensed"/>
              </a:rPr>
              <a:t>9</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219200" y="536687"/>
            <a:ext cx="16154400" cy="1060103"/>
          </a:xfrm>
          <a:prstGeom prst="rect">
            <a:avLst/>
          </a:prstGeom>
        </p:spPr>
        <p:txBody>
          <a:bodyPr anchor="t" rtlCol="false" tIns="0" lIns="0" bIns="0" rIns="0">
            <a:spAutoFit/>
          </a:bodyPr>
          <a:lstStyle/>
          <a:p>
            <a:pPr algn="ctr">
              <a:lnSpc>
                <a:spcPts val="7200"/>
              </a:lnSpc>
            </a:pPr>
            <a:r>
              <a:rPr lang="en-US" sz="6000" spc="30">
                <a:solidFill>
                  <a:srgbClr val="000000"/>
                </a:solidFill>
                <a:latin typeface="Times New Roman Bold"/>
              </a:rPr>
              <a:t>LITERATURE SURVEY</a:t>
            </a:r>
          </a:p>
        </p:txBody>
      </p:sp>
      <p:graphicFrame>
        <p:nvGraphicFramePr>
          <p:cNvPr name="Table 3" id="3"/>
          <p:cNvGraphicFramePr>
            <a:graphicFrameLocks noGrp="true"/>
          </p:cNvGraphicFramePr>
          <p:nvPr/>
        </p:nvGraphicFramePr>
        <p:xfrm>
          <a:off x="762000" y="1790700"/>
          <a:ext cx="16459200" cy="7789546"/>
        </p:xfrm>
        <a:graphic>
          <a:graphicData uri="http://schemas.openxmlformats.org/drawingml/2006/table">
            <a:tbl>
              <a:tblPr/>
              <a:tblGrid>
                <a:gridCol w="941602"/>
                <a:gridCol w="4488340"/>
                <a:gridCol w="3421116"/>
                <a:gridCol w="2083778"/>
                <a:gridCol w="5524365"/>
              </a:tblGrid>
              <a:tr h="1239061">
                <a:tc>
                  <a:txBody>
                    <a:bodyPr anchor="t" rtlCol="false"/>
                    <a:lstStyle/>
                    <a:p>
                      <a:pPr algn="ctr">
                        <a:lnSpc>
                          <a:spcPts val="3359"/>
                        </a:lnSpc>
                        <a:defRPr/>
                      </a:pPr>
                      <a:r>
                        <a:rPr lang="en-US" sz="2799" spc="-10">
                          <a:solidFill>
                            <a:srgbClr val="000000"/>
                          </a:solidFill>
                          <a:latin typeface="Times New Roman Bold"/>
                        </a:rPr>
                        <a:t>SNO</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ctr">
                        <a:lnSpc>
                          <a:spcPts val="3359"/>
                        </a:lnSpc>
                        <a:defRPr/>
                      </a:pPr>
                      <a:r>
                        <a:rPr lang="en-US" sz="2799" spc="-10">
                          <a:solidFill>
                            <a:srgbClr val="000000"/>
                          </a:solidFill>
                          <a:latin typeface="Times New Roman Bold"/>
                        </a:rPr>
                        <a:t>NAME OF  PAPER</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ctr">
                        <a:lnSpc>
                          <a:spcPts val="3359"/>
                        </a:lnSpc>
                        <a:defRPr/>
                      </a:pPr>
                      <a:r>
                        <a:rPr lang="en-US" sz="2799" spc="-10">
                          <a:solidFill>
                            <a:srgbClr val="000000"/>
                          </a:solidFill>
                          <a:latin typeface="Times New Roman Bold"/>
                        </a:rPr>
                        <a:t>AUTHORS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ctr">
                        <a:lnSpc>
                          <a:spcPts val="3359"/>
                        </a:lnSpc>
                        <a:defRPr/>
                      </a:pPr>
                      <a:r>
                        <a:rPr lang="en-US" sz="2799" spc="-10">
                          <a:solidFill>
                            <a:srgbClr val="000000"/>
                          </a:solidFill>
                          <a:latin typeface="Times New Roman Bold"/>
                        </a:rPr>
                        <a:t>YEAR</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ctr">
                        <a:lnSpc>
                          <a:spcPts val="3359"/>
                        </a:lnSpc>
                        <a:defRPr/>
                      </a:pPr>
                      <a:r>
                        <a:rPr lang="en-US" sz="2799" spc="-10">
                          <a:solidFill>
                            <a:srgbClr val="000000"/>
                          </a:solidFill>
                          <a:latin typeface="Times New Roman Bold"/>
                        </a:rPr>
                        <a:t>FINDINGS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r>
              <a:tr h="6550485">
                <a:tc>
                  <a:txBody>
                    <a:bodyPr anchor="t" rtlCol="false"/>
                    <a:lstStyle/>
                    <a:p>
                      <a:pPr algn="l">
                        <a:lnSpc>
                          <a:spcPts val="3359"/>
                        </a:lnSpc>
                        <a:defRPr/>
                      </a:pPr>
                      <a:r>
                        <a:rPr lang="en-US" sz="2799">
                          <a:solidFill>
                            <a:srgbClr val="000000"/>
                          </a:solidFill>
                          <a:latin typeface="Times New Roman"/>
                        </a:rPr>
                        <a:t>3</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l">
                        <a:lnSpc>
                          <a:spcPts val="3359"/>
                        </a:lnSpc>
                        <a:defRPr/>
                      </a:pPr>
                      <a:r>
                        <a:rPr lang="en-US" sz="2799">
                          <a:solidFill>
                            <a:srgbClr val="000000"/>
                          </a:solidFill>
                          <a:latin typeface="Times New Roman"/>
                        </a:rPr>
                        <a:t>A Surveyon Deep LearningTechniques for VideoForgery Detection</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l">
                        <a:lnSpc>
                          <a:spcPts val="3359"/>
                        </a:lnSpc>
                        <a:defRPr/>
                      </a:pPr>
                      <a:r>
                        <a:rPr lang="en-US" sz="2799">
                          <a:solidFill>
                            <a:srgbClr val="000000"/>
                          </a:solidFill>
                          <a:latin typeface="Times New Roman"/>
                        </a:rPr>
                        <a:t>Reena Dadhich, Arun Solanki</a:t>
                      </a:r>
                      <a:endParaRPr lang="en-US" sz="1100"/>
                    </a:p>
                    <a:p>
                      <a:pPr algn="l">
                        <a:lnSpc>
                          <a:spcPts val="3359"/>
                        </a:lnSpc>
                      </a:pPr>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l">
                        <a:lnSpc>
                          <a:spcPts val="3359"/>
                        </a:lnSpc>
                        <a:defRPr/>
                      </a:pPr>
                      <a:r>
                        <a:rPr lang="en-US" sz="2799">
                          <a:solidFill>
                            <a:srgbClr val="000000"/>
                          </a:solidFill>
                          <a:latin typeface="Times New Roman"/>
                        </a:rPr>
                        <a:t>2020</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c>
                  <a:txBody>
                    <a:bodyPr anchor="t" rtlCol="false"/>
                    <a:lstStyle/>
                    <a:p>
                      <a:pPr algn="l">
                        <a:lnSpc>
                          <a:spcPts val="3359"/>
                        </a:lnSpc>
                        <a:defRPr/>
                      </a:pPr>
                      <a:r>
                        <a:rPr lang="en-US" sz="2799">
                          <a:solidFill>
                            <a:srgbClr val="000000"/>
                          </a:solidFill>
                          <a:latin typeface="Times New Roman"/>
                        </a:rPr>
                        <a:t>This survey is a dedicated exploration into the realm of video forgery detection, with a particular emphasis on leveraging deep learning methodologies to discern manipulations such as deepfakes within video content. Through a systematic review of various deep learning approaches, the authors illuminate the nuances of different detection strategies, outlining their respective strengths and limitations. </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FFFFFF"/>
                    </a:solidFill>
                  </a:tcPr>
                </a:tc>
              </a:tr>
            </a:tbl>
          </a:graphicData>
        </a:graphic>
      </p:graphicFrame>
      <p:sp>
        <p:nvSpPr>
          <p:cNvPr name="TextBox 4" id="4"/>
          <p:cNvSpPr txBox="true"/>
          <p:nvPr/>
        </p:nvSpPr>
        <p:spPr>
          <a:xfrm rot="0">
            <a:off x="13197840" y="9570721"/>
            <a:ext cx="4084320" cy="465773"/>
          </a:xfrm>
          <a:prstGeom prst="rect">
            <a:avLst/>
          </a:prstGeom>
        </p:spPr>
        <p:txBody>
          <a:bodyPr anchor="t" rtlCol="false" tIns="0" lIns="0" bIns="0" rIns="0">
            <a:spAutoFit/>
          </a:bodyPr>
          <a:lstStyle/>
          <a:p>
            <a:pPr algn="r">
              <a:lnSpc>
                <a:spcPts val="2879"/>
              </a:lnSpc>
            </a:pPr>
            <a:r>
              <a:rPr lang="en-US" sz="2400" spc="22">
                <a:solidFill>
                  <a:srgbClr val="898989"/>
                </a:solidFill>
                <a:latin typeface="TT Rounds Condensed"/>
              </a:rPr>
              <a:t>10</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98777" y="1359968"/>
            <a:ext cx="10442050" cy="7567064"/>
          </a:xfrm>
          <a:custGeom>
            <a:avLst/>
            <a:gdLst/>
            <a:ahLst/>
            <a:cxnLst/>
            <a:rect r="r" b="b" t="t" l="l"/>
            <a:pathLst>
              <a:path h="7567064" w="10442050">
                <a:moveTo>
                  <a:pt x="0" y="0"/>
                </a:moveTo>
                <a:lnTo>
                  <a:pt x="10442050" y="0"/>
                </a:lnTo>
                <a:lnTo>
                  <a:pt x="10442050" y="7567064"/>
                </a:lnTo>
                <a:lnTo>
                  <a:pt x="0" y="7567064"/>
                </a:lnTo>
                <a:lnTo>
                  <a:pt x="0" y="0"/>
                </a:lnTo>
                <a:close/>
              </a:path>
            </a:pathLst>
          </a:custGeom>
          <a:blipFill>
            <a:blip r:embed="rId2"/>
            <a:stretch>
              <a:fillRect l="0" t="0" r="0" b="0"/>
            </a:stretch>
          </a:blipFill>
        </p:spPr>
      </p:sp>
      <p:sp>
        <p:nvSpPr>
          <p:cNvPr name="TextBox 3" id="3"/>
          <p:cNvSpPr txBox="true"/>
          <p:nvPr/>
        </p:nvSpPr>
        <p:spPr>
          <a:xfrm rot="0">
            <a:off x="1005840" y="36195"/>
            <a:ext cx="16276320" cy="1746885"/>
          </a:xfrm>
          <a:prstGeom prst="rect">
            <a:avLst/>
          </a:prstGeom>
        </p:spPr>
        <p:txBody>
          <a:bodyPr anchor="t" rtlCol="false" tIns="0" lIns="0" bIns="0" rIns="0">
            <a:spAutoFit/>
          </a:bodyPr>
          <a:lstStyle/>
          <a:p>
            <a:pPr algn="ctr">
              <a:lnSpc>
                <a:spcPts val="7200"/>
              </a:lnSpc>
            </a:pPr>
            <a:r>
              <a:rPr lang="en-US" sz="6000">
                <a:solidFill>
                  <a:srgbClr val="000000"/>
                </a:solidFill>
                <a:latin typeface="Times New Roman Bold"/>
              </a:rPr>
              <a:t>ARCHITECTURE DIAGRAM</a:t>
            </a:r>
          </a:p>
        </p:txBody>
      </p:sp>
      <p:sp>
        <p:nvSpPr>
          <p:cNvPr name="TextBox 4" id="4"/>
          <p:cNvSpPr txBox="true"/>
          <p:nvPr/>
        </p:nvSpPr>
        <p:spPr>
          <a:xfrm rot="0">
            <a:off x="13197840" y="9570721"/>
            <a:ext cx="4084320" cy="465773"/>
          </a:xfrm>
          <a:prstGeom prst="rect">
            <a:avLst/>
          </a:prstGeom>
        </p:spPr>
        <p:txBody>
          <a:bodyPr anchor="t" rtlCol="false" tIns="0" lIns="0" bIns="0" rIns="0">
            <a:spAutoFit/>
          </a:bodyPr>
          <a:lstStyle/>
          <a:p>
            <a:pPr algn="r">
              <a:lnSpc>
                <a:spcPts val="2879"/>
              </a:lnSpc>
            </a:pPr>
            <a:r>
              <a:rPr lang="en-US" sz="2400" spc="22">
                <a:solidFill>
                  <a:srgbClr val="898989"/>
                </a:solidFill>
                <a:latin typeface="TT Rounds Condensed"/>
              </a:rPr>
              <a:t>11</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75579" y="-78105"/>
            <a:ext cx="16276320" cy="1746885"/>
          </a:xfrm>
          <a:prstGeom prst="rect">
            <a:avLst/>
          </a:prstGeom>
        </p:spPr>
        <p:txBody>
          <a:bodyPr anchor="t" rtlCol="false" tIns="0" lIns="0" bIns="0" rIns="0">
            <a:spAutoFit/>
          </a:bodyPr>
          <a:lstStyle/>
          <a:p>
            <a:pPr algn="ctr">
              <a:lnSpc>
                <a:spcPts val="7200"/>
              </a:lnSpc>
            </a:pPr>
            <a:r>
              <a:rPr lang="en-US" sz="6000">
                <a:solidFill>
                  <a:srgbClr val="000000"/>
                </a:solidFill>
                <a:latin typeface="Times New Roman Bold"/>
              </a:rPr>
              <a:t>SYSTEM SPECIFICATION</a:t>
            </a:r>
          </a:p>
        </p:txBody>
      </p:sp>
      <p:graphicFrame>
        <p:nvGraphicFramePr>
          <p:cNvPr name="Table 3" id="3"/>
          <p:cNvGraphicFramePr>
            <a:graphicFrameLocks noGrp="true"/>
          </p:cNvGraphicFramePr>
          <p:nvPr/>
        </p:nvGraphicFramePr>
        <p:xfrm>
          <a:off x="1744526" y="2159935"/>
          <a:ext cx="14630400" cy="6929155"/>
        </p:xfrm>
        <a:graphic>
          <a:graphicData uri="http://schemas.openxmlformats.org/drawingml/2006/table">
            <a:tbl>
              <a:tblPr/>
              <a:tblGrid>
                <a:gridCol w="7315200"/>
                <a:gridCol w="7315200"/>
              </a:tblGrid>
              <a:tr h="1168800">
                <a:tc>
                  <a:txBody>
                    <a:bodyPr anchor="t" rtlCol="false"/>
                    <a:lstStyle/>
                    <a:p>
                      <a:pPr algn="ctr">
                        <a:lnSpc>
                          <a:spcPts val="4320"/>
                        </a:lnSpc>
                        <a:defRPr/>
                      </a:pPr>
                      <a:r>
                        <a:rPr lang="en-US" sz="3600">
                          <a:solidFill>
                            <a:srgbClr val="000000"/>
                          </a:solidFill>
                          <a:latin typeface="Times New Roman Bold"/>
                        </a:rPr>
                        <a:t>Parameter</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4320"/>
                        </a:lnSpc>
                        <a:defRPr/>
                      </a:pPr>
                      <a:r>
                        <a:rPr lang="en-US" sz="3600">
                          <a:solidFill>
                            <a:srgbClr val="000000"/>
                          </a:solidFill>
                          <a:latin typeface="Times New Roman Bold"/>
                        </a:rPr>
                        <a:t>9V 2A POWER SUPPLY</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1466963">
                <a:tc>
                  <a:txBody>
                    <a:bodyPr anchor="t" rtlCol="false"/>
                    <a:lstStyle/>
                    <a:p>
                      <a:pPr algn="ctr">
                        <a:lnSpc>
                          <a:spcPts val="4320"/>
                        </a:lnSpc>
                        <a:defRPr/>
                      </a:pPr>
                      <a:r>
                        <a:rPr lang="en-US" sz="3600">
                          <a:solidFill>
                            <a:srgbClr val="000000"/>
                          </a:solidFill>
                          <a:latin typeface="Times New Roman Bold"/>
                        </a:rPr>
                        <a:t>Intel Xeon E5 2637 </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BACC6"/>
                    </a:solidFill>
                  </a:tcPr>
                </a:tc>
                <a:tc>
                  <a:txBody>
                    <a:bodyPr anchor="t" rtlCol="false"/>
                    <a:lstStyle/>
                    <a:p>
                      <a:pPr algn="ctr">
                        <a:lnSpc>
                          <a:spcPts val="4320"/>
                        </a:lnSpc>
                        <a:defRPr/>
                      </a:pPr>
                      <a:r>
                        <a:rPr lang="en-US" sz="3600">
                          <a:solidFill>
                            <a:srgbClr val="000000"/>
                          </a:solidFill>
                          <a:latin typeface="Times New Roman Bold"/>
                        </a:rPr>
                        <a:t>3.5 GHz </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BACC6"/>
                    </a:solidFill>
                  </a:tcPr>
                </a:tc>
              </a:tr>
              <a:tr h="886434">
                <a:tc>
                  <a:txBody>
                    <a:bodyPr anchor="t" rtlCol="false"/>
                    <a:lstStyle/>
                    <a:p>
                      <a:pPr algn="ctr">
                        <a:lnSpc>
                          <a:spcPts val="4320"/>
                        </a:lnSpc>
                        <a:defRPr/>
                      </a:pPr>
                      <a:r>
                        <a:rPr lang="en-US" sz="3600">
                          <a:solidFill>
                            <a:srgbClr val="000000"/>
                          </a:solidFill>
                          <a:latin typeface="Times New Roman Bold"/>
                        </a:rPr>
                        <a:t>RAM</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4320"/>
                        </a:lnSpc>
                        <a:defRPr/>
                      </a:pPr>
                      <a:r>
                        <a:rPr lang="en-US" sz="3600">
                          <a:solidFill>
                            <a:srgbClr val="000000"/>
                          </a:solidFill>
                          <a:latin typeface="Times New Roman Bold"/>
                        </a:rPr>
                        <a:t>8 GB </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1427636">
                <a:tc>
                  <a:txBody>
                    <a:bodyPr anchor="t" rtlCol="false"/>
                    <a:lstStyle/>
                    <a:p>
                      <a:pPr algn="ctr">
                        <a:lnSpc>
                          <a:spcPts val="4320"/>
                        </a:lnSpc>
                        <a:defRPr/>
                      </a:pPr>
                      <a:r>
                        <a:rPr lang="en-US" sz="3600">
                          <a:solidFill>
                            <a:srgbClr val="000000"/>
                          </a:solidFill>
                          <a:latin typeface="Times New Roman Bold"/>
                        </a:rPr>
                        <a:t>Hard Disk</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BACC6"/>
                    </a:solidFill>
                  </a:tcPr>
                </a:tc>
                <a:tc>
                  <a:txBody>
                    <a:bodyPr anchor="t" rtlCol="false"/>
                    <a:lstStyle/>
                    <a:p>
                      <a:pPr algn="ctr">
                        <a:lnSpc>
                          <a:spcPts val="4320"/>
                        </a:lnSpc>
                        <a:defRPr/>
                      </a:pPr>
                      <a:r>
                        <a:rPr lang="en-US" sz="3600">
                          <a:solidFill>
                            <a:srgbClr val="000000"/>
                          </a:solidFill>
                          <a:latin typeface="Times New Roman Bold"/>
                        </a:rPr>
                        <a:t>100 GB</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BACC6"/>
                    </a:solidFill>
                  </a:tcPr>
                </a:tc>
              </a:tr>
              <a:tr h="1979322">
                <a:tc>
                  <a:txBody>
                    <a:bodyPr anchor="t" rtlCol="false"/>
                    <a:lstStyle/>
                    <a:p>
                      <a:pPr algn="ctr">
                        <a:lnSpc>
                          <a:spcPts val="4320"/>
                        </a:lnSpc>
                        <a:defRPr/>
                      </a:pPr>
                      <a:r>
                        <a:rPr lang="en-US" sz="3600">
                          <a:solidFill>
                            <a:srgbClr val="000000"/>
                          </a:solidFill>
                          <a:latin typeface="Times New Roman Bold"/>
                        </a:rPr>
                        <a:t>Graphic card</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4320"/>
                        </a:lnSpc>
                        <a:defRPr/>
                      </a:pPr>
                      <a:r>
                        <a:rPr lang="en-US" sz="3600">
                          <a:solidFill>
                            <a:srgbClr val="000000"/>
                          </a:solidFill>
                          <a:latin typeface="Times New Roman Bold"/>
                        </a:rPr>
                        <a:t>NVIDIA GeForce GTX Titan (8 GB RAM)</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4254478" y="1230630"/>
            <a:ext cx="13380718" cy="781050"/>
          </a:xfrm>
          <a:prstGeom prst="rect">
            <a:avLst/>
          </a:prstGeom>
        </p:spPr>
        <p:txBody>
          <a:bodyPr anchor="t" rtlCol="false" tIns="0" lIns="0" bIns="0" rIns="0">
            <a:spAutoFit/>
          </a:bodyPr>
          <a:lstStyle/>
          <a:p>
            <a:pPr algn="l">
              <a:lnSpc>
                <a:spcPts val="5400"/>
              </a:lnSpc>
            </a:pPr>
            <a:r>
              <a:rPr lang="en-US" sz="4500">
                <a:solidFill>
                  <a:srgbClr val="000000"/>
                </a:solidFill>
                <a:latin typeface="Times New Roman Bold"/>
              </a:rPr>
              <a:t>HARDWARE SPECIFICATIONS </a:t>
            </a:r>
          </a:p>
        </p:txBody>
      </p:sp>
      <p:sp>
        <p:nvSpPr>
          <p:cNvPr name="TextBox 5" id="5"/>
          <p:cNvSpPr txBox="true"/>
          <p:nvPr/>
        </p:nvSpPr>
        <p:spPr>
          <a:xfrm rot="0">
            <a:off x="13197840" y="9570721"/>
            <a:ext cx="4084320" cy="465773"/>
          </a:xfrm>
          <a:prstGeom prst="rect">
            <a:avLst/>
          </a:prstGeom>
        </p:spPr>
        <p:txBody>
          <a:bodyPr anchor="t" rtlCol="false" tIns="0" lIns="0" bIns="0" rIns="0">
            <a:spAutoFit/>
          </a:bodyPr>
          <a:lstStyle/>
          <a:p>
            <a:pPr algn="r">
              <a:lnSpc>
                <a:spcPts val="2879"/>
              </a:lnSpc>
            </a:pPr>
            <a:r>
              <a:rPr lang="en-US" sz="2400" spc="22">
                <a:solidFill>
                  <a:srgbClr val="898989"/>
                </a:solidFill>
                <a:latin typeface="TT Rounds Condensed"/>
              </a:rPr>
              <a:t>13</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444240" y="641025"/>
            <a:ext cx="11399520" cy="1069300"/>
          </a:xfrm>
          <a:prstGeom prst="rect">
            <a:avLst/>
          </a:prstGeom>
        </p:spPr>
        <p:txBody>
          <a:bodyPr anchor="t" rtlCol="false" tIns="0" lIns="0" bIns="0" rIns="0">
            <a:spAutoFit/>
          </a:bodyPr>
          <a:lstStyle/>
          <a:p>
            <a:pPr algn="ctr">
              <a:lnSpc>
                <a:spcPts val="6719"/>
              </a:lnSpc>
            </a:pPr>
            <a:r>
              <a:rPr lang="en-US" sz="5599">
                <a:solidFill>
                  <a:srgbClr val="000000"/>
                </a:solidFill>
                <a:latin typeface="Times New Roman Bold"/>
              </a:rPr>
              <a:t>SOFTWARE SPECIFICATIONS </a:t>
            </a:r>
          </a:p>
        </p:txBody>
      </p:sp>
      <p:sp>
        <p:nvSpPr>
          <p:cNvPr name="TextBox 3" id="3"/>
          <p:cNvSpPr txBox="true"/>
          <p:nvPr/>
        </p:nvSpPr>
        <p:spPr>
          <a:xfrm rot="0">
            <a:off x="13197840" y="9570721"/>
            <a:ext cx="4084320" cy="465773"/>
          </a:xfrm>
          <a:prstGeom prst="rect">
            <a:avLst/>
          </a:prstGeom>
        </p:spPr>
        <p:txBody>
          <a:bodyPr anchor="t" rtlCol="false" tIns="0" lIns="0" bIns="0" rIns="0">
            <a:spAutoFit/>
          </a:bodyPr>
          <a:lstStyle/>
          <a:p>
            <a:pPr algn="r">
              <a:lnSpc>
                <a:spcPts val="2879"/>
              </a:lnSpc>
            </a:pPr>
            <a:r>
              <a:rPr lang="en-US" sz="2400" spc="22">
                <a:solidFill>
                  <a:srgbClr val="898989"/>
                </a:solidFill>
                <a:latin typeface="TT Rounds Condensed"/>
              </a:rPr>
              <a:t>14</a:t>
            </a:r>
          </a:p>
        </p:txBody>
      </p:sp>
      <p:graphicFrame>
        <p:nvGraphicFramePr>
          <p:cNvPr name="Table 4" id="4"/>
          <p:cNvGraphicFramePr>
            <a:graphicFrameLocks noGrp="true"/>
          </p:cNvGraphicFramePr>
          <p:nvPr/>
        </p:nvGraphicFramePr>
        <p:xfrm>
          <a:off x="1828800" y="2202494"/>
          <a:ext cx="14630400" cy="5621258"/>
        </p:xfrm>
        <a:graphic>
          <a:graphicData uri="http://schemas.openxmlformats.org/drawingml/2006/table">
            <a:tbl>
              <a:tblPr/>
              <a:tblGrid>
                <a:gridCol w="6440296"/>
                <a:gridCol w="8190104"/>
              </a:tblGrid>
              <a:tr h="1168987">
                <a:tc>
                  <a:txBody>
                    <a:bodyPr anchor="t" rtlCol="false"/>
                    <a:lstStyle/>
                    <a:p>
                      <a:pPr algn="ctr">
                        <a:lnSpc>
                          <a:spcPts val="4320"/>
                        </a:lnSpc>
                        <a:defRPr/>
                      </a:pPr>
                      <a:r>
                        <a:rPr lang="en-US" sz="3600">
                          <a:solidFill>
                            <a:srgbClr val="000000"/>
                          </a:solidFill>
                          <a:latin typeface="Times New Roman Bold"/>
                        </a:rPr>
                        <a:t> LANGUAGES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4320"/>
                        </a:lnSpc>
                        <a:defRPr/>
                      </a:pPr>
                      <a:r>
                        <a:rPr lang="en-US" sz="3600">
                          <a:solidFill>
                            <a:srgbClr val="000000"/>
                          </a:solidFill>
                          <a:latin typeface="Times New Roman Bold"/>
                        </a:rPr>
                        <a:t>PYTHON ,HTML,CSS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1002162">
                <a:tc>
                  <a:txBody>
                    <a:bodyPr anchor="t" rtlCol="false"/>
                    <a:lstStyle/>
                    <a:p>
                      <a:pPr algn="ctr">
                        <a:lnSpc>
                          <a:spcPts val="4320"/>
                        </a:lnSpc>
                        <a:defRPr/>
                      </a:pPr>
                      <a:r>
                        <a:rPr lang="en-US" sz="3600">
                          <a:solidFill>
                            <a:srgbClr val="000000"/>
                          </a:solidFill>
                          <a:latin typeface="Times New Roman Bold"/>
                        </a:rPr>
                        <a:t>FRAMEWORKS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BACC6"/>
                    </a:solidFill>
                  </a:tcPr>
                </a:tc>
                <a:tc>
                  <a:txBody>
                    <a:bodyPr anchor="t" rtlCol="false"/>
                    <a:lstStyle/>
                    <a:p>
                      <a:pPr algn="ctr">
                        <a:lnSpc>
                          <a:spcPts val="4320"/>
                        </a:lnSpc>
                        <a:defRPr/>
                      </a:pPr>
                      <a:r>
                        <a:rPr lang="en-US" sz="3600">
                          <a:solidFill>
                            <a:srgbClr val="000000"/>
                          </a:solidFill>
                          <a:latin typeface="Times New Roman Bold"/>
                        </a:rPr>
                        <a:t>REACT, FLASK</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BACC6"/>
                    </a:solidFill>
                  </a:tcPr>
                </a:tc>
              </a:tr>
              <a:tr h="2022244">
                <a:tc>
                  <a:txBody>
                    <a:bodyPr anchor="t" rtlCol="false"/>
                    <a:lstStyle/>
                    <a:p>
                      <a:pPr algn="ctr">
                        <a:lnSpc>
                          <a:spcPts val="4320"/>
                        </a:lnSpc>
                        <a:defRPr/>
                      </a:pPr>
                      <a:r>
                        <a:rPr lang="en-US" sz="3600">
                          <a:solidFill>
                            <a:srgbClr val="000000"/>
                          </a:solidFill>
                          <a:latin typeface="Times New Roman Bold"/>
                        </a:rPr>
                        <a:t>LIBRARIES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4320"/>
                        </a:lnSpc>
                        <a:defRPr/>
                      </a:pPr>
                      <a:r>
                        <a:rPr lang="en-US" sz="3600">
                          <a:solidFill>
                            <a:srgbClr val="000000"/>
                          </a:solidFill>
                          <a:latin typeface="Times New Roman Bold"/>
                        </a:rPr>
                        <a:t>pytorch, face-recognition, opencv-python, scikit-learn, torchvision, Pillow, dlib, pandas, matplotlib, scipy etc </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1427864">
                <a:tc>
                  <a:txBody>
                    <a:bodyPr anchor="t" rtlCol="false"/>
                    <a:lstStyle/>
                    <a:p>
                      <a:pPr algn="ctr">
                        <a:lnSpc>
                          <a:spcPts val="4320"/>
                        </a:lnSpc>
                        <a:defRPr/>
                      </a:pPr>
                      <a:r>
                        <a:rPr lang="en-US" sz="3600">
                          <a:solidFill>
                            <a:srgbClr val="000000"/>
                          </a:solidFill>
                          <a:latin typeface="Times New Roman Bold"/>
                        </a:rPr>
                        <a:t>IDE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BACC6"/>
                    </a:solidFill>
                  </a:tcPr>
                </a:tc>
                <a:tc>
                  <a:txBody>
                    <a:bodyPr anchor="t" rtlCol="false"/>
                    <a:lstStyle/>
                    <a:p>
                      <a:pPr algn="ctr">
                        <a:lnSpc>
                          <a:spcPts val="4320"/>
                        </a:lnSpc>
                        <a:defRPr/>
                      </a:pPr>
                      <a:r>
                        <a:rPr lang="en-US" sz="3600">
                          <a:solidFill>
                            <a:srgbClr val="000000"/>
                          </a:solidFill>
                          <a:latin typeface="Times New Roman Bold"/>
                        </a:rPr>
                        <a:t>VSCODE, COLAB</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BACC6"/>
                    </a:solidFill>
                  </a:tcPr>
                </a:tc>
              </a:tr>
            </a:tbl>
          </a:graphicData>
        </a:graphic>
      </p:graphicFrame>
    </p:spTree>
  </p:cSld>
  <p:clrMapOvr>
    <a:masterClrMapping/>
  </p:clrMapOvr>
  <p:transition spd="fast">
    <p:fade/>
  </p:transition>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1093852"/>
            <a:ext cx="16276320" cy="1038225"/>
          </a:xfrm>
          <a:prstGeom prst="rect">
            <a:avLst/>
          </a:prstGeom>
        </p:spPr>
        <p:txBody>
          <a:bodyPr anchor="t" rtlCol="false" tIns="0" lIns="0" bIns="0" rIns="0">
            <a:spAutoFit/>
          </a:bodyPr>
          <a:lstStyle/>
          <a:p>
            <a:pPr algn="ctr">
              <a:lnSpc>
                <a:spcPts val="7200"/>
              </a:lnSpc>
            </a:pPr>
            <a:r>
              <a:rPr lang="en-US" sz="6000">
                <a:solidFill>
                  <a:srgbClr val="000000"/>
                </a:solidFill>
                <a:latin typeface="Times New Roman Bold"/>
              </a:rPr>
              <a:t>LIST OF </a:t>
            </a:r>
            <a:r>
              <a:rPr lang="en-US" sz="6000">
                <a:solidFill>
                  <a:srgbClr val="000000"/>
                </a:solidFill>
                <a:latin typeface="Times New Roman Bold"/>
              </a:rPr>
              <a:t>MODULES </a:t>
            </a:r>
          </a:p>
        </p:txBody>
      </p:sp>
      <p:sp>
        <p:nvSpPr>
          <p:cNvPr name="TextBox 3" id="3"/>
          <p:cNvSpPr txBox="true"/>
          <p:nvPr/>
        </p:nvSpPr>
        <p:spPr>
          <a:xfrm rot="0">
            <a:off x="4738907" y="3119804"/>
            <a:ext cx="16276320" cy="3086100"/>
          </a:xfrm>
          <a:prstGeom prst="rect">
            <a:avLst/>
          </a:prstGeom>
        </p:spPr>
        <p:txBody>
          <a:bodyPr anchor="t" rtlCol="false" tIns="0" lIns="0" bIns="0" rIns="0">
            <a:spAutoFit/>
          </a:bodyPr>
          <a:lstStyle/>
          <a:p>
            <a:pPr algn="just" marL="734055" indent="-367027" lvl="1">
              <a:lnSpc>
                <a:spcPts val="4079"/>
              </a:lnSpc>
              <a:buFont typeface="Arial"/>
              <a:buChar char="•"/>
            </a:pPr>
            <a:r>
              <a:rPr lang="en-US" sz="3399" spc="30">
                <a:solidFill>
                  <a:srgbClr val="000000"/>
                </a:solidFill>
                <a:latin typeface="TT Rounds Condensed"/>
              </a:rPr>
              <a:t>Module 1 : Dataset Gathering</a:t>
            </a:r>
          </a:p>
          <a:p>
            <a:pPr algn="just" marL="734055" indent="-367027" lvl="1">
              <a:lnSpc>
                <a:spcPts val="4079"/>
              </a:lnSpc>
              <a:buFont typeface="Arial"/>
              <a:buChar char="•"/>
            </a:pPr>
            <a:r>
              <a:rPr lang="en-US" sz="3399" spc="30">
                <a:solidFill>
                  <a:srgbClr val="000000"/>
                </a:solidFill>
                <a:latin typeface="TT Rounds Condensed"/>
              </a:rPr>
              <a:t>Module 2 : Pre-processing </a:t>
            </a:r>
          </a:p>
          <a:p>
            <a:pPr algn="just" marL="734055" indent="-367027" lvl="1">
              <a:lnSpc>
                <a:spcPts val="4079"/>
              </a:lnSpc>
              <a:buFont typeface="Arial"/>
              <a:buChar char="•"/>
            </a:pPr>
            <a:r>
              <a:rPr lang="en-US" sz="3399" spc="30">
                <a:solidFill>
                  <a:srgbClr val="000000"/>
                </a:solidFill>
                <a:latin typeface="TT Rounds Condensed"/>
              </a:rPr>
              <a:t>Module 3: Data-set split</a:t>
            </a:r>
          </a:p>
          <a:p>
            <a:pPr algn="just" marL="734055" indent="-367027" lvl="1">
              <a:lnSpc>
                <a:spcPts val="4079"/>
              </a:lnSpc>
              <a:buFont typeface="Arial"/>
              <a:buChar char="•"/>
            </a:pPr>
            <a:r>
              <a:rPr lang="en-US" sz="3399" spc="30">
                <a:solidFill>
                  <a:srgbClr val="000000"/>
                </a:solidFill>
                <a:latin typeface="TT Rounds Condensed"/>
              </a:rPr>
              <a:t>Module 4: Model Architecture</a:t>
            </a:r>
          </a:p>
          <a:p>
            <a:pPr algn="just" marL="734055" indent="-367027" lvl="1">
              <a:lnSpc>
                <a:spcPts val="4079"/>
              </a:lnSpc>
              <a:buFont typeface="Arial"/>
              <a:buChar char="•"/>
            </a:pPr>
            <a:r>
              <a:rPr lang="en-US" sz="3399" spc="30">
                <a:solidFill>
                  <a:srgbClr val="000000"/>
                </a:solidFill>
                <a:latin typeface="TT Rounds Condensed"/>
              </a:rPr>
              <a:t>Module 5: Deployment</a:t>
            </a:r>
          </a:p>
          <a:p>
            <a:pPr algn="just">
              <a:lnSpc>
                <a:spcPts val="4079"/>
              </a:lnSpc>
            </a:pP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08264" y="1516903"/>
            <a:ext cx="17381465" cy="7243008"/>
          </a:xfrm>
          <a:prstGeom prst="rect">
            <a:avLst/>
          </a:prstGeom>
        </p:spPr>
        <p:txBody>
          <a:bodyPr anchor="t" rtlCol="false" tIns="0" lIns="0" bIns="0" rIns="0">
            <a:spAutoFit/>
          </a:bodyPr>
          <a:lstStyle/>
          <a:p>
            <a:pPr>
              <a:lnSpc>
                <a:spcPts val="5698"/>
              </a:lnSpc>
            </a:pPr>
            <a:r>
              <a:rPr lang="en-US" sz="3165">
                <a:solidFill>
                  <a:srgbClr val="000000"/>
                </a:solidFill>
                <a:latin typeface="Times New Roman Bold"/>
              </a:rPr>
              <a:t>Module 1 : Dataset Gathering</a:t>
            </a:r>
          </a:p>
          <a:p>
            <a:pPr>
              <a:lnSpc>
                <a:spcPts val="5698"/>
              </a:lnSpc>
            </a:pPr>
          </a:p>
          <a:p>
            <a:pPr>
              <a:lnSpc>
                <a:spcPts val="4571"/>
              </a:lnSpc>
            </a:pPr>
            <a:r>
              <a:rPr lang="en-US" sz="2539">
                <a:solidFill>
                  <a:srgbClr val="000000"/>
                </a:solidFill>
                <a:latin typeface="Times New Roman"/>
              </a:rPr>
              <a:t>For making the model efficient for real time prediction. We have gathered the data from different available data-sets like FaceForensic++(FF)[1], Deepfake detection challenge(DFDC)[2], and Celeb-DF[3].Further we have mixed the dataset the collected datasets and created our own new dataset, to accurate and real time detection on different kind of videos. To avoid the training bias of the model we haveconsidered 50% Real and 50% fake videos. Deep fake detection challenge (DFDC) dataset [3] consist of certain audioalerted video, as audio deepfake are out of scope for this paper. We preprocessedthe DFDC dataset and removed the audio altered videos from the dataset by runninga python script. After preprocessing of the DFDC dataset, we have taken 1500 Real and 1500 Fake videos from the DFDC dataset. 1000 Real and 1000 Fake videos from the FaceForensic++(FF)[1] dataset and 500 Real and 500 Fake videos from the CelebDF[3] dataset. Which makes our total dataset consisting 3000 Real, 3000 fake videos and 6000 videos in total. This diagram depicts the distribution of the data-sets.</a:t>
            </a:r>
          </a:p>
          <a:p>
            <a:pPr algn="l">
              <a:lnSpc>
                <a:spcPts val="4571"/>
              </a:lnSpc>
            </a:pPr>
          </a:p>
        </p:txBody>
      </p:sp>
      <p:sp>
        <p:nvSpPr>
          <p:cNvPr name="TextBox 3" id="3"/>
          <p:cNvSpPr txBox="true"/>
          <p:nvPr/>
        </p:nvSpPr>
        <p:spPr>
          <a:xfrm rot="0">
            <a:off x="13197840" y="9570721"/>
            <a:ext cx="4084320" cy="465773"/>
          </a:xfrm>
          <a:prstGeom prst="rect">
            <a:avLst/>
          </a:prstGeom>
        </p:spPr>
        <p:txBody>
          <a:bodyPr anchor="t" rtlCol="false" tIns="0" lIns="0" bIns="0" rIns="0">
            <a:spAutoFit/>
          </a:bodyPr>
          <a:lstStyle/>
          <a:p>
            <a:pPr algn="r">
              <a:lnSpc>
                <a:spcPts val="2879"/>
              </a:lnSpc>
            </a:pPr>
            <a:r>
              <a:rPr lang="en-US" sz="2400" spc="22">
                <a:solidFill>
                  <a:srgbClr val="898989"/>
                </a:solidFill>
                <a:latin typeface="TT Rounds Condensed"/>
              </a:rPr>
              <a:t>15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7224" y="1794206"/>
            <a:ext cx="9745441" cy="7064029"/>
          </a:xfrm>
          <a:prstGeom prst="rect">
            <a:avLst/>
          </a:prstGeom>
        </p:spPr>
        <p:txBody>
          <a:bodyPr anchor="t" rtlCol="false" tIns="0" lIns="0" bIns="0" rIns="0">
            <a:spAutoFit/>
          </a:bodyPr>
          <a:lstStyle/>
          <a:p>
            <a:pPr>
              <a:lnSpc>
                <a:spcPts val="3708"/>
              </a:lnSpc>
              <a:spcBef>
                <a:spcPct val="0"/>
              </a:spcBef>
            </a:pPr>
            <a:r>
              <a:rPr lang="en-US" sz="3090" spc="28">
                <a:solidFill>
                  <a:srgbClr val="000000"/>
                </a:solidFill>
                <a:latin typeface="Times New Roman"/>
              </a:rPr>
              <a:t>In this preprocessing step, videos undergo noise removal and isolation of the face. Initially, the video is split into frames, with each frame scanned for facial detection and subsequently cropped. These cropped frames are then recompiled into a new video, creating a dataset of face-only videos. Frames without detected faces are disregarded. To ensure uniformity, a threshold value, derived from the mean frame count, is selected to limit computation. Given computational constraints, we set this threshold at 150 frames per video. The first 150 frames are preserved for each video to maintain consistency. Sequential processing is adopted to align with Long Short-Term Memory (LSTM) usage. The resulting videos are saved at a frame rate of 30 fps and resolution of 112 x 112.</a:t>
            </a:r>
          </a:p>
        </p:txBody>
      </p:sp>
      <p:sp>
        <p:nvSpPr>
          <p:cNvPr name="Freeform 3" id="3"/>
          <p:cNvSpPr/>
          <p:nvPr/>
        </p:nvSpPr>
        <p:spPr>
          <a:xfrm flipH="false" flipV="false" rot="0">
            <a:off x="10479467" y="2048122"/>
            <a:ext cx="7386581" cy="5695556"/>
          </a:xfrm>
          <a:custGeom>
            <a:avLst/>
            <a:gdLst/>
            <a:ahLst/>
            <a:cxnLst/>
            <a:rect r="r" b="b" t="t" l="l"/>
            <a:pathLst>
              <a:path h="5695556" w="7386581">
                <a:moveTo>
                  <a:pt x="0" y="0"/>
                </a:moveTo>
                <a:lnTo>
                  <a:pt x="7386581" y="0"/>
                </a:lnTo>
                <a:lnTo>
                  <a:pt x="7386581" y="5695556"/>
                </a:lnTo>
                <a:lnTo>
                  <a:pt x="0" y="5695556"/>
                </a:lnTo>
                <a:lnTo>
                  <a:pt x="0" y="0"/>
                </a:lnTo>
                <a:close/>
              </a:path>
            </a:pathLst>
          </a:custGeom>
          <a:blipFill>
            <a:blip r:embed="rId2"/>
            <a:stretch>
              <a:fillRect l="0" t="-339" r="0" b="-1440"/>
            </a:stretch>
          </a:blipFill>
        </p:spPr>
      </p:sp>
      <p:sp>
        <p:nvSpPr>
          <p:cNvPr name="TextBox 4" id="4"/>
          <p:cNvSpPr txBox="true"/>
          <p:nvPr/>
        </p:nvSpPr>
        <p:spPr>
          <a:xfrm rot="0">
            <a:off x="267950" y="909638"/>
            <a:ext cx="5759648" cy="676275"/>
          </a:xfrm>
          <a:prstGeom prst="rect">
            <a:avLst/>
          </a:prstGeom>
        </p:spPr>
        <p:txBody>
          <a:bodyPr anchor="t" rtlCol="false" tIns="0" lIns="0" bIns="0" rIns="0">
            <a:spAutoFit/>
          </a:bodyPr>
          <a:lstStyle/>
          <a:p>
            <a:pPr algn="ctr">
              <a:lnSpc>
                <a:spcPts val="4799"/>
              </a:lnSpc>
              <a:spcBef>
                <a:spcPct val="0"/>
              </a:spcBef>
            </a:pPr>
            <a:r>
              <a:rPr lang="en-US" sz="3999" spc="37">
                <a:solidFill>
                  <a:srgbClr val="000000"/>
                </a:solidFill>
                <a:latin typeface="Times New Roman Bold"/>
              </a:rPr>
              <a:t>Module 2 : Pre-processing</a:t>
            </a:r>
            <a:r>
              <a:rPr lang="en-US" sz="3999" spc="37">
                <a:solidFill>
                  <a:srgbClr val="000000"/>
                </a:solidFill>
                <a:latin typeface="Times New Roman Bold"/>
              </a:rPr>
              <a:t> </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88040" y="4041381"/>
            <a:ext cx="8783956" cy="5512310"/>
          </a:xfrm>
          <a:custGeom>
            <a:avLst/>
            <a:gdLst/>
            <a:ahLst/>
            <a:cxnLst/>
            <a:rect r="r" b="b" t="t" l="l"/>
            <a:pathLst>
              <a:path h="5512310" w="8783956">
                <a:moveTo>
                  <a:pt x="0" y="0"/>
                </a:moveTo>
                <a:lnTo>
                  <a:pt x="8783956" y="0"/>
                </a:lnTo>
                <a:lnTo>
                  <a:pt x="8783956" y="5512310"/>
                </a:lnTo>
                <a:lnTo>
                  <a:pt x="0" y="5512310"/>
                </a:lnTo>
                <a:lnTo>
                  <a:pt x="0" y="0"/>
                </a:lnTo>
                <a:close/>
              </a:path>
            </a:pathLst>
          </a:custGeom>
          <a:blipFill>
            <a:blip r:embed="rId2"/>
            <a:stretch>
              <a:fillRect l="0" t="0" r="0" b="0"/>
            </a:stretch>
          </a:blipFill>
        </p:spPr>
      </p:sp>
      <p:sp>
        <p:nvSpPr>
          <p:cNvPr name="TextBox 3" id="3"/>
          <p:cNvSpPr txBox="true"/>
          <p:nvPr/>
        </p:nvSpPr>
        <p:spPr>
          <a:xfrm rot="0">
            <a:off x="-2548712" y="700087"/>
            <a:ext cx="12025589" cy="590550"/>
          </a:xfrm>
          <a:prstGeom prst="rect">
            <a:avLst/>
          </a:prstGeom>
        </p:spPr>
        <p:txBody>
          <a:bodyPr anchor="t" rtlCol="false" tIns="0" lIns="0" bIns="0" rIns="0">
            <a:spAutoFit/>
          </a:bodyPr>
          <a:lstStyle/>
          <a:p>
            <a:pPr algn="ctr">
              <a:lnSpc>
                <a:spcPts val="4199"/>
              </a:lnSpc>
              <a:spcBef>
                <a:spcPct val="0"/>
              </a:spcBef>
            </a:pPr>
            <a:r>
              <a:rPr lang="en-US" sz="3499" spc="32">
                <a:solidFill>
                  <a:srgbClr val="000000"/>
                </a:solidFill>
                <a:latin typeface="Times New Roman Bold"/>
              </a:rPr>
              <a:t>Module 3: Data-set split</a:t>
            </a:r>
          </a:p>
        </p:txBody>
      </p:sp>
      <p:sp>
        <p:nvSpPr>
          <p:cNvPr name="TextBox 4" id="4"/>
          <p:cNvSpPr txBox="true"/>
          <p:nvPr/>
        </p:nvSpPr>
        <p:spPr>
          <a:xfrm rot="0">
            <a:off x="1311140" y="1637394"/>
            <a:ext cx="14502636" cy="1971505"/>
          </a:xfrm>
          <a:prstGeom prst="rect">
            <a:avLst/>
          </a:prstGeom>
        </p:spPr>
        <p:txBody>
          <a:bodyPr anchor="t" rtlCol="false" tIns="0" lIns="0" bIns="0" rIns="0">
            <a:spAutoFit/>
          </a:bodyPr>
          <a:lstStyle/>
          <a:p>
            <a:pPr algn="just">
              <a:lnSpc>
                <a:spcPts val="3085"/>
              </a:lnSpc>
            </a:pPr>
            <a:r>
              <a:rPr lang="en-US" sz="2571" spc="24">
                <a:solidFill>
                  <a:srgbClr val="000000"/>
                </a:solidFill>
                <a:latin typeface="Times New Roman"/>
              </a:rPr>
              <a:t>Dataset splitting is a crucial step in machine learning and data analysis, where a given dataset is divided into multiple subsets for training, validation, and testing purposes.The dataset is split into train and test dataset with a ratio of 70% train videos (4,200) and 30% (1,800)test videos. The train and test split is a balanced split i.e 50% of the real and 50% of fake videos in each </a:t>
            </a:r>
          </a:p>
          <a:p>
            <a:pPr algn="just">
              <a:lnSpc>
                <a:spcPts val="3085"/>
              </a:lnSpc>
              <a:spcBef>
                <a:spcPct val="0"/>
              </a:spcBef>
            </a:pP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307962"/>
            <a:ext cx="13763112" cy="8534400"/>
          </a:xfrm>
          <a:prstGeom prst="rect">
            <a:avLst/>
          </a:prstGeom>
        </p:spPr>
        <p:txBody>
          <a:bodyPr anchor="t" rtlCol="false" tIns="0" lIns="0" bIns="0" rIns="0">
            <a:spAutoFit/>
          </a:bodyPr>
          <a:lstStyle/>
          <a:p>
            <a:pPr algn="just" marL="834615" indent="-417307" lvl="1">
              <a:lnSpc>
                <a:spcPts val="4638"/>
              </a:lnSpc>
              <a:buFont typeface="Arial"/>
              <a:buChar char="•"/>
            </a:pPr>
            <a:r>
              <a:rPr lang="en-US" sz="3865" spc="34">
                <a:solidFill>
                  <a:srgbClr val="000000"/>
                </a:solidFill>
                <a:latin typeface="TT Rounds Condensed"/>
              </a:rPr>
              <a:t>Objective</a:t>
            </a:r>
          </a:p>
          <a:p>
            <a:pPr algn="just" marL="834615" indent="-417307" lvl="1">
              <a:lnSpc>
                <a:spcPts val="4638"/>
              </a:lnSpc>
              <a:buFont typeface="Arial"/>
              <a:buChar char="•"/>
            </a:pPr>
            <a:r>
              <a:rPr lang="en-US" sz="3865" spc="34">
                <a:solidFill>
                  <a:srgbClr val="000000"/>
                </a:solidFill>
                <a:latin typeface="TT Rounds Condensed"/>
              </a:rPr>
              <a:t>Abstract</a:t>
            </a:r>
          </a:p>
          <a:p>
            <a:pPr algn="just" marL="834615" indent="-417307" lvl="1">
              <a:lnSpc>
                <a:spcPts val="4638"/>
              </a:lnSpc>
              <a:buFont typeface="Arial"/>
              <a:buChar char="•"/>
            </a:pPr>
            <a:r>
              <a:rPr lang="en-US" sz="3865" spc="34">
                <a:solidFill>
                  <a:srgbClr val="000000"/>
                </a:solidFill>
                <a:latin typeface="TT Rounds Condensed"/>
              </a:rPr>
              <a:t>Literature Survey</a:t>
            </a:r>
          </a:p>
          <a:p>
            <a:pPr algn="just" marL="834615" indent="-417307" lvl="1">
              <a:lnSpc>
                <a:spcPts val="4638"/>
              </a:lnSpc>
              <a:buFont typeface="Arial"/>
              <a:buChar char="•"/>
            </a:pPr>
            <a:r>
              <a:rPr lang="en-US" sz="3865" spc="34">
                <a:solidFill>
                  <a:srgbClr val="000000"/>
                </a:solidFill>
                <a:latin typeface="TT Rounds Condensed"/>
              </a:rPr>
              <a:t>Existing System</a:t>
            </a:r>
          </a:p>
          <a:p>
            <a:pPr algn="just" marL="834615" indent="-417307" lvl="1">
              <a:lnSpc>
                <a:spcPts val="4638"/>
              </a:lnSpc>
              <a:buFont typeface="Arial"/>
              <a:buChar char="•"/>
            </a:pPr>
            <a:r>
              <a:rPr lang="en-US" sz="3865" spc="34">
                <a:solidFill>
                  <a:srgbClr val="000000"/>
                </a:solidFill>
                <a:latin typeface="TT Rounds Condensed"/>
              </a:rPr>
              <a:t>Limitations of existing system</a:t>
            </a:r>
          </a:p>
          <a:p>
            <a:pPr algn="just" marL="834615" indent="-417307" lvl="1">
              <a:lnSpc>
                <a:spcPts val="4638"/>
              </a:lnSpc>
              <a:buFont typeface="Arial"/>
              <a:buChar char="•"/>
            </a:pPr>
            <a:r>
              <a:rPr lang="en-US" sz="3865" spc="34">
                <a:solidFill>
                  <a:srgbClr val="000000"/>
                </a:solidFill>
                <a:latin typeface="TT Rounds Condensed"/>
              </a:rPr>
              <a:t>Proposed system</a:t>
            </a:r>
          </a:p>
          <a:p>
            <a:pPr algn="just" marL="834615" indent="-417307" lvl="1">
              <a:lnSpc>
                <a:spcPts val="4638"/>
              </a:lnSpc>
              <a:buFont typeface="Arial"/>
              <a:buChar char="•"/>
            </a:pPr>
            <a:r>
              <a:rPr lang="en-US" sz="3865" spc="34">
                <a:solidFill>
                  <a:srgbClr val="000000"/>
                </a:solidFill>
                <a:latin typeface="TT Rounds Condensed"/>
              </a:rPr>
              <a:t>Advantages of proposed system</a:t>
            </a:r>
          </a:p>
          <a:p>
            <a:pPr algn="just" marL="834615" indent="-417307" lvl="1">
              <a:lnSpc>
                <a:spcPts val="4638"/>
              </a:lnSpc>
              <a:buFont typeface="Arial"/>
              <a:buChar char="•"/>
            </a:pPr>
            <a:r>
              <a:rPr lang="en-US" sz="3865" spc="34">
                <a:solidFill>
                  <a:srgbClr val="000000"/>
                </a:solidFill>
                <a:latin typeface="TT Rounds Condensed"/>
              </a:rPr>
              <a:t>Architecture diagram</a:t>
            </a:r>
          </a:p>
          <a:p>
            <a:pPr algn="just" marL="834615" indent="-417307" lvl="1">
              <a:lnSpc>
                <a:spcPts val="4638"/>
              </a:lnSpc>
              <a:buFont typeface="Arial"/>
              <a:buChar char="•"/>
            </a:pPr>
            <a:r>
              <a:rPr lang="en-US" sz="3865" spc="34">
                <a:solidFill>
                  <a:srgbClr val="000000"/>
                </a:solidFill>
                <a:latin typeface="TT Rounds Condensed"/>
              </a:rPr>
              <a:t>System requirements</a:t>
            </a:r>
          </a:p>
          <a:p>
            <a:pPr algn="just" marL="834615" indent="-417307" lvl="1">
              <a:lnSpc>
                <a:spcPts val="4638"/>
              </a:lnSpc>
              <a:buFont typeface="Arial"/>
              <a:buChar char="•"/>
            </a:pPr>
            <a:r>
              <a:rPr lang="en-US" sz="3865" spc="34">
                <a:solidFill>
                  <a:srgbClr val="000000"/>
                </a:solidFill>
                <a:latin typeface="TT Rounds Condensed"/>
              </a:rPr>
              <a:t>M</a:t>
            </a:r>
            <a:r>
              <a:rPr lang="en-US" sz="3865" spc="34">
                <a:solidFill>
                  <a:srgbClr val="000000"/>
                </a:solidFill>
                <a:latin typeface="TT Rounds Condensed"/>
              </a:rPr>
              <a:t>odules</a:t>
            </a:r>
          </a:p>
          <a:p>
            <a:pPr algn="just" marL="834615" indent="-417307" lvl="1">
              <a:lnSpc>
                <a:spcPts val="4638"/>
              </a:lnSpc>
              <a:buFont typeface="Arial"/>
              <a:buChar char="•"/>
            </a:pPr>
            <a:r>
              <a:rPr lang="en-US" sz="3865" spc="34">
                <a:solidFill>
                  <a:srgbClr val="000000"/>
                </a:solidFill>
                <a:latin typeface="TT Rounds Condensed"/>
              </a:rPr>
              <a:t>Working module</a:t>
            </a:r>
          </a:p>
          <a:p>
            <a:pPr algn="just" marL="834615" indent="-417307" lvl="1">
              <a:lnSpc>
                <a:spcPts val="4638"/>
              </a:lnSpc>
              <a:buFont typeface="Arial"/>
              <a:buChar char="•"/>
            </a:pPr>
            <a:r>
              <a:rPr lang="en-US" sz="3865" spc="34">
                <a:solidFill>
                  <a:srgbClr val="000000"/>
                </a:solidFill>
                <a:latin typeface="TT Rounds Condensed"/>
              </a:rPr>
              <a:t>Conclusion</a:t>
            </a:r>
          </a:p>
          <a:p>
            <a:pPr algn="just" marL="834615" indent="-417307" lvl="1">
              <a:lnSpc>
                <a:spcPts val="4638"/>
              </a:lnSpc>
              <a:buFont typeface="Arial"/>
              <a:buChar char="•"/>
            </a:pPr>
            <a:r>
              <a:rPr lang="en-US" sz="3865" spc="34">
                <a:solidFill>
                  <a:srgbClr val="000000"/>
                </a:solidFill>
                <a:latin typeface="TT Rounds Condensed"/>
              </a:rPr>
              <a:t>Future enhancement</a:t>
            </a:r>
          </a:p>
          <a:p>
            <a:pPr algn="just" marL="834615" indent="-417307" lvl="1">
              <a:lnSpc>
                <a:spcPts val="4638"/>
              </a:lnSpc>
              <a:buFont typeface="Arial"/>
              <a:buChar char="•"/>
            </a:pPr>
            <a:r>
              <a:rPr lang="en-US" sz="3865" spc="34">
                <a:solidFill>
                  <a:srgbClr val="000000"/>
                </a:solidFill>
                <a:latin typeface="TT Rounds Condensed"/>
              </a:rPr>
              <a:t>References</a:t>
            </a:r>
          </a:p>
          <a:p>
            <a:pPr algn="just">
              <a:lnSpc>
                <a:spcPts val="3089"/>
              </a:lnSpc>
            </a:pPr>
          </a:p>
        </p:txBody>
      </p:sp>
      <p:sp>
        <p:nvSpPr>
          <p:cNvPr name="Freeform 3" id="3"/>
          <p:cNvSpPr/>
          <p:nvPr/>
        </p:nvSpPr>
        <p:spPr>
          <a:xfrm flipH="false" flipV="false" rot="0">
            <a:off x="9144000" y="2707864"/>
            <a:ext cx="8596192" cy="4871272"/>
          </a:xfrm>
          <a:custGeom>
            <a:avLst/>
            <a:gdLst/>
            <a:ahLst/>
            <a:cxnLst/>
            <a:rect r="r" b="b" t="t" l="l"/>
            <a:pathLst>
              <a:path h="4871272" w="8596192">
                <a:moveTo>
                  <a:pt x="0" y="0"/>
                </a:moveTo>
                <a:lnTo>
                  <a:pt x="8596192" y="0"/>
                </a:lnTo>
                <a:lnTo>
                  <a:pt x="8596192" y="4871272"/>
                </a:lnTo>
                <a:lnTo>
                  <a:pt x="0" y="4871272"/>
                </a:lnTo>
                <a:lnTo>
                  <a:pt x="0" y="0"/>
                </a:lnTo>
                <a:close/>
              </a:path>
            </a:pathLst>
          </a:custGeom>
          <a:blipFill>
            <a:blip r:embed="rId2">
              <a:alphaModFix amt="99000"/>
            </a:blip>
            <a:stretch>
              <a:fillRect l="-5642" t="0" r="-3495" b="0"/>
            </a:stretch>
          </a:blipFill>
        </p:spPr>
      </p:sp>
      <p:sp>
        <p:nvSpPr>
          <p:cNvPr name="TextBox 4" id="4"/>
          <p:cNvSpPr txBox="true"/>
          <p:nvPr/>
        </p:nvSpPr>
        <p:spPr>
          <a:xfrm rot="0">
            <a:off x="6915232" y="361950"/>
            <a:ext cx="3513237" cy="819150"/>
          </a:xfrm>
          <a:prstGeom prst="rect">
            <a:avLst/>
          </a:prstGeom>
        </p:spPr>
        <p:txBody>
          <a:bodyPr anchor="t" rtlCol="false" tIns="0" lIns="0" bIns="0" rIns="0">
            <a:spAutoFit/>
          </a:bodyPr>
          <a:lstStyle/>
          <a:p>
            <a:pPr algn="ctr">
              <a:lnSpc>
                <a:spcPts val="5759"/>
              </a:lnSpc>
              <a:spcBef>
                <a:spcPct val="0"/>
              </a:spcBef>
            </a:pPr>
            <a:r>
              <a:rPr lang="en-US" sz="4799" spc="44">
                <a:solidFill>
                  <a:srgbClr val="000000"/>
                </a:solidFill>
                <a:latin typeface="Times New Roman Bold"/>
              </a:rPr>
              <a:t>OVERVIEW</a:t>
            </a: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34248" y="700087"/>
            <a:ext cx="9967972" cy="590550"/>
          </a:xfrm>
          <a:prstGeom prst="rect">
            <a:avLst/>
          </a:prstGeom>
        </p:spPr>
        <p:txBody>
          <a:bodyPr anchor="t" rtlCol="false" tIns="0" lIns="0" bIns="0" rIns="0">
            <a:spAutoFit/>
          </a:bodyPr>
          <a:lstStyle/>
          <a:p>
            <a:pPr algn="ctr">
              <a:lnSpc>
                <a:spcPts val="4199"/>
              </a:lnSpc>
              <a:spcBef>
                <a:spcPct val="0"/>
              </a:spcBef>
            </a:pPr>
            <a:r>
              <a:rPr lang="en-US" sz="3499" spc="32">
                <a:solidFill>
                  <a:srgbClr val="000000"/>
                </a:solidFill>
                <a:latin typeface="Times New Roman Bold"/>
              </a:rPr>
              <a:t>Module 4: Model Architecture</a:t>
            </a:r>
          </a:p>
        </p:txBody>
      </p:sp>
      <p:sp>
        <p:nvSpPr>
          <p:cNvPr name="TextBox 3" id="3"/>
          <p:cNvSpPr txBox="true"/>
          <p:nvPr/>
        </p:nvSpPr>
        <p:spPr>
          <a:xfrm rot="0">
            <a:off x="488098" y="1643209"/>
            <a:ext cx="16312257" cy="7343775"/>
          </a:xfrm>
          <a:prstGeom prst="rect">
            <a:avLst/>
          </a:prstGeom>
        </p:spPr>
        <p:txBody>
          <a:bodyPr anchor="t" rtlCol="false" tIns="0" lIns="0" bIns="0" rIns="0">
            <a:spAutoFit/>
          </a:bodyPr>
          <a:lstStyle/>
          <a:p>
            <a:pPr>
              <a:lnSpc>
                <a:spcPts val="3408"/>
              </a:lnSpc>
            </a:pPr>
            <a:r>
              <a:rPr lang="en-US" sz="2840" spc="25">
                <a:solidFill>
                  <a:srgbClr val="000000"/>
                </a:solidFill>
                <a:latin typeface="Times New Roman"/>
              </a:rPr>
              <a:t>Our model combines Convolutional Neural Networks (CNN) and Recurrent Neural Networks (RNN). We utilize a pre-trained ResNet CNN model, specifically the resnext50_32x4d model, for feature extraction. The ResNet architecture is optimized for deep neural networks, offering high performance. We fine-tune the ResNet by adding additional layers and adjusting learning rates for effective convergence.</a:t>
            </a:r>
          </a:p>
          <a:p>
            <a:pPr>
              <a:lnSpc>
                <a:spcPts val="3408"/>
              </a:lnSpc>
            </a:pPr>
          </a:p>
          <a:p>
            <a:pPr>
              <a:lnSpc>
                <a:spcPts val="3408"/>
              </a:lnSpc>
            </a:pPr>
            <a:r>
              <a:rPr lang="en-US" sz="2840" spc="25">
                <a:solidFill>
                  <a:srgbClr val="000000"/>
                </a:solidFill>
                <a:latin typeface="Times New Roman"/>
              </a:rPr>
              <a:t>The 2048-dimensional feature vectors extracted from the ResNet's last pooling layers serve as input for a Long Short-Term Memory (LSTM) network. We employ a single LSTM layer with 2048 latent dimensions and 2048 hidden layers, along with a dropout probability of 0.4, for sequence processing. The LSTM analyzes frames sequentially, comparing the current frame with past frames to assess temporal patterns. </a:t>
            </a:r>
          </a:p>
          <a:p>
            <a:pPr>
              <a:lnSpc>
                <a:spcPts val="3408"/>
              </a:lnSpc>
            </a:pPr>
          </a:p>
          <a:p>
            <a:pPr>
              <a:lnSpc>
                <a:spcPts val="3408"/>
              </a:lnSpc>
              <a:spcBef>
                <a:spcPct val="0"/>
              </a:spcBef>
            </a:pPr>
            <a:r>
              <a:rPr lang="en-US" sz="2840" spc="26">
                <a:solidFill>
                  <a:srgbClr val="000000"/>
                </a:solidFill>
                <a:latin typeface="Times New Roman"/>
              </a:rPr>
              <a:t>To enhance the model's learning capabilities, we incorporate a Leaky ReLU activation function and a linear layer with 2048 input features and 2 output features. Additionally, we employ adaptive average pooling to ensure consistent output size. Sequential processing of frames is facilitated by a Sequential Layer, with a batch size of 4 for efficient training. Finally, a SoftMax layer provides confidence scores during prediction.</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23289" y="733425"/>
            <a:ext cx="13801949" cy="590550"/>
          </a:xfrm>
          <a:prstGeom prst="rect">
            <a:avLst/>
          </a:prstGeom>
        </p:spPr>
        <p:txBody>
          <a:bodyPr anchor="t" rtlCol="false" tIns="0" lIns="0" bIns="0" rIns="0">
            <a:spAutoFit/>
          </a:bodyPr>
          <a:lstStyle/>
          <a:p>
            <a:pPr>
              <a:lnSpc>
                <a:spcPts val="4199"/>
              </a:lnSpc>
              <a:spcBef>
                <a:spcPct val="0"/>
              </a:spcBef>
            </a:pPr>
            <a:r>
              <a:rPr lang="en-US" sz="3499" spc="32">
                <a:solidFill>
                  <a:srgbClr val="000000"/>
                </a:solidFill>
                <a:latin typeface="Times New Roman Bold"/>
              </a:rPr>
              <a:t>Module 5: Deployment</a:t>
            </a:r>
          </a:p>
        </p:txBody>
      </p:sp>
      <p:sp>
        <p:nvSpPr>
          <p:cNvPr name="TextBox 3" id="3"/>
          <p:cNvSpPr txBox="true"/>
          <p:nvPr/>
        </p:nvSpPr>
        <p:spPr>
          <a:xfrm rot="0">
            <a:off x="823289" y="1623396"/>
            <a:ext cx="17892125" cy="6246242"/>
          </a:xfrm>
          <a:prstGeom prst="rect">
            <a:avLst/>
          </a:prstGeom>
        </p:spPr>
        <p:txBody>
          <a:bodyPr anchor="t" rtlCol="false" tIns="0" lIns="0" bIns="0" rIns="0">
            <a:spAutoFit/>
          </a:bodyPr>
          <a:lstStyle/>
          <a:p>
            <a:pPr>
              <a:lnSpc>
                <a:spcPts val="3283"/>
              </a:lnSpc>
            </a:pPr>
          </a:p>
          <a:p>
            <a:pPr>
              <a:lnSpc>
                <a:spcPts val="3283"/>
              </a:lnSpc>
            </a:pPr>
          </a:p>
          <a:p>
            <a:pPr>
              <a:lnSpc>
                <a:spcPts val="3283"/>
              </a:lnSpc>
            </a:pPr>
            <a:r>
              <a:rPr lang="en-US" sz="2735" spc="24">
                <a:solidFill>
                  <a:srgbClr val="000000"/>
                </a:solidFill>
                <a:latin typeface="Times New Roman"/>
              </a:rPr>
              <a:t>This module focuses on deploying the DeepFake Detection System into a user-friendly interface.</a:t>
            </a:r>
          </a:p>
          <a:p>
            <a:pPr>
              <a:lnSpc>
                <a:spcPts val="3283"/>
              </a:lnSpc>
            </a:pPr>
          </a:p>
          <a:p>
            <a:pPr>
              <a:lnSpc>
                <a:spcPts val="3283"/>
              </a:lnSpc>
            </a:pPr>
            <a:r>
              <a:rPr lang="en-US" sz="2735" spc="24">
                <a:solidFill>
                  <a:srgbClr val="000000"/>
                </a:solidFill>
                <a:latin typeface="Times New Roman"/>
              </a:rPr>
              <a:t>1. Design UI: Create an intuitive interface using HTML/CSS for layout and styling.</a:t>
            </a:r>
          </a:p>
          <a:p>
            <a:pPr>
              <a:lnSpc>
                <a:spcPts val="3283"/>
              </a:lnSpc>
            </a:pPr>
          </a:p>
          <a:p>
            <a:pPr>
              <a:lnSpc>
                <a:spcPts val="3283"/>
              </a:lnSpc>
            </a:pPr>
            <a:r>
              <a:rPr lang="en-US" sz="2735" spc="24">
                <a:solidFill>
                  <a:srgbClr val="000000"/>
                </a:solidFill>
                <a:latin typeface="Times New Roman"/>
              </a:rPr>
              <a:t>2. Integrate Backend: Use Flask to integrate the trained model for prediction.</a:t>
            </a:r>
          </a:p>
          <a:p>
            <a:pPr>
              <a:lnSpc>
                <a:spcPts val="3283"/>
              </a:lnSpc>
            </a:pPr>
          </a:p>
          <a:p>
            <a:pPr>
              <a:lnSpc>
                <a:spcPts val="3283"/>
              </a:lnSpc>
            </a:pPr>
            <a:r>
              <a:rPr lang="en-US" sz="2735" spc="24">
                <a:solidFill>
                  <a:srgbClr val="000000"/>
                </a:solidFill>
                <a:latin typeface="Times New Roman"/>
              </a:rPr>
              <a:t>3. Implement React Components**: Develop dynamic components for user interaction.</a:t>
            </a:r>
          </a:p>
          <a:p>
            <a:pPr>
              <a:lnSpc>
                <a:spcPts val="3283"/>
              </a:lnSpc>
            </a:pPr>
          </a:p>
          <a:p>
            <a:pPr>
              <a:lnSpc>
                <a:spcPts val="3283"/>
              </a:lnSpc>
            </a:pPr>
            <a:r>
              <a:rPr lang="en-US" sz="2735" spc="24">
                <a:solidFill>
                  <a:srgbClr val="000000"/>
                </a:solidFill>
                <a:latin typeface="Times New Roman"/>
              </a:rPr>
              <a:t>4. Handle File Uploads: Enable users to upload videos directly from their devices.</a:t>
            </a:r>
          </a:p>
          <a:p>
            <a:pPr>
              <a:lnSpc>
                <a:spcPts val="3283"/>
              </a:lnSpc>
            </a:pPr>
          </a:p>
          <a:p>
            <a:pPr>
              <a:lnSpc>
                <a:spcPts val="3283"/>
              </a:lnSpc>
            </a:pPr>
            <a:r>
              <a:rPr lang="en-US" sz="2735" spc="24">
                <a:solidFill>
                  <a:srgbClr val="000000"/>
                </a:solidFill>
                <a:latin typeface="Times New Roman"/>
              </a:rPr>
              <a:t>5. Display Results: Present detection results clearly to users.</a:t>
            </a:r>
          </a:p>
          <a:p>
            <a:pPr>
              <a:lnSpc>
                <a:spcPts val="3283"/>
              </a:lnSpc>
            </a:pPr>
          </a:p>
          <a:p>
            <a:pPr>
              <a:lnSpc>
                <a:spcPts val="3283"/>
              </a:lnSpc>
            </a:pP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884671" y="1302133"/>
            <a:ext cx="6768176" cy="3667157"/>
          </a:xfrm>
          <a:custGeom>
            <a:avLst/>
            <a:gdLst/>
            <a:ahLst/>
            <a:cxnLst/>
            <a:rect r="r" b="b" t="t" l="l"/>
            <a:pathLst>
              <a:path h="3667157" w="6768176">
                <a:moveTo>
                  <a:pt x="0" y="0"/>
                </a:moveTo>
                <a:lnTo>
                  <a:pt x="6768176" y="0"/>
                </a:lnTo>
                <a:lnTo>
                  <a:pt x="6768176" y="3667157"/>
                </a:lnTo>
                <a:lnTo>
                  <a:pt x="0" y="3667157"/>
                </a:lnTo>
                <a:lnTo>
                  <a:pt x="0" y="0"/>
                </a:lnTo>
                <a:close/>
              </a:path>
            </a:pathLst>
          </a:custGeom>
          <a:blipFill>
            <a:blip r:embed="rId2"/>
            <a:stretch>
              <a:fillRect l="0" t="-3120" r="0" b="-3120"/>
            </a:stretch>
          </a:blipFill>
        </p:spPr>
      </p:sp>
      <p:sp>
        <p:nvSpPr>
          <p:cNvPr name="Freeform 3" id="3"/>
          <p:cNvSpPr/>
          <p:nvPr/>
        </p:nvSpPr>
        <p:spPr>
          <a:xfrm flipH="false" flipV="false" rot="0">
            <a:off x="1397819" y="5265933"/>
            <a:ext cx="6779532" cy="3826327"/>
          </a:xfrm>
          <a:custGeom>
            <a:avLst/>
            <a:gdLst/>
            <a:ahLst/>
            <a:cxnLst/>
            <a:rect r="r" b="b" t="t" l="l"/>
            <a:pathLst>
              <a:path h="3826327" w="6779532">
                <a:moveTo>
                  <a:pt x="0" y="0"/>
                </a:moveTo>
                <a:lnTo>
                  <a:pt x="6779532" y="0"/>
                </a:lnTo>
                <a:lnTo>
                  <a:pt x="6779532" y="3826327"/>
                </a:lnTo>
                <a:lnTo>
                  <a:pt x="0" y="3826327"/>
                </a:lnTo>
                <a:lnTo>
                  <a:pt x="0" y="0"/>
                </a:lnTo>
                <a:close/>
              </a:path>
            </a:pathLst>
          </a:custGeom>
          <a:blipFill>
            <a:blip r:embed="rId3"/>
            <a:stretch>
              <a:fillRect l="0" t="0" r="0" b="0"/>
            </a:stretch>
          </a:blipFill>
        </p:spPr>
      </p:sp>
      <p:sp>
        <p:nvSpPr>
          <p:cNvPr name="Freeform 4" id="4"/>
          <p:cNvSpPr/>
          <p:nvPr/>
        </p:nvSpPr>
        <p:spPr>
          <a:xfrm flipH="false" flipV="false" rot="0">
            <a:off x="9884671" y="5265933"/>
            <a:ext cx="6768176" cy="3826327"/>
          </a:xfrm>
          <a:custGeom>
            <a:avLst/>
            <a:gdLst/>
            <a:ahLst/>
            <a:cxnLst/>
            <a:rect r="r" b="b" t="t" l="l"/>
            <a:pathLst>
              <a:path h="3826327" w="6768176">
                <a:moveTo>
                  <a:pt x="0" y="0"/>
                </a:moveTo>
                <a:lnTo>
                  <a:pt x="6768176" y="0"/>
                </a:lnTo>
                <a:lnTo>
                  <a:pt x="6768176" y="3826327"/>
                </a:lnTo>
                <a:lnTo>
                  <a:pt x="0" y="3826327"/>
                </a:lnTo>
                <a:lnTo>
                  <a:pt x="0" y="0"/>
                </a:lnTo>
                <a:close/>
              </a:path>
            </a:pathLst>
          </a:custGeom>
          <a:blipFill>
            <a:blip r:embed="rId4"/>
            <a:stretch>
              <a:fillRect l="0" t="0" r="0" b="0"/>
            </a:stretch>
          </a:blipFill>
        </p:spPr>
      </p:sp>
      <p:sp>
        <p:nvSpPr>
          <p:cNvPr name="Freeform 5" id="5"/>
          <p:cNvSpPr/>
          <p:nvPr/>
        </p:nvSpPr>
        <p:spPr>
          <a:xfrm flipH="false" flipV="false" rot="0">
            <a:off x="1397819" y="1302133"/>
            <a:ext cx="6779532" cy="3667157"/>
          </a:xfrm>
          <a:custGeom>
            <a:avLst/>
            <a:gdLst/>
            <a:ahLst/>
            <a:cxnLst/>
            <a:rect r="r" b="b" t="t" l="l"/>
            <a:pathLst>
              <a:path h="3667157" w="6779532">
                <a:moveTo>
                  <a:pt x="0" y="0"/>
                </a:moveTo>
                <a:lnTo>
                  <a:pt x="6779532" y="0"/>
                </a:lnTo>
                <a:lnTo>
                  <a:pt x="6779532" y="3667157"/>
                </a:lnTo>
                <a:lnTo>
                  <a:pt x="0" y="3667157"/>
                </a:lnTo>
                <a:lnTo>
                  <a:pt x="0" y="0"/>
                </a:lnTo>
                <a:close/>
              </a:path>
            </a:pathLst>
          </a:custGeom>
          <a:blipFill>
            <a:blip r:embed="rId5"/>
            <a:stretch>
              <a:fillRect l="0" t="-1283" r="0" b="-1283"/>
            </a:stretch>
          </a:blipFill>
        </p:spPr>
      </p:sp>
      <p:sp>
        <p:nvSpPr>
          <p:cNvPr name="TextBox 6" id="6"/>
          <p:cNvSpPr txBox="true"/>
          <p:nvPr/>
        </p:nvSpPr>
        <p:spPr>
          <a:xfrm rot="0">
            <a:off x="6216817" y="180975"/>
            <a:ext cx="4554736" cy="590550"/>
          </a:xfrm>
          <a:prstGeom prst="rect">
            <a:avLst/>
          </a:prstGeom>
        </p:spPr>
        <p:txBody>
          <a:bodyPr anchor="t" rtlCol="false" tIns="0" lIns="0" bIns="0" rIns="0">
            <a:spAutoFit/>
          </a:bodyPr>
          <a:lstStyle/>
          <a:p>
            <a:pPr algn="ctr">
              <a:lnSpc>
                <a:spcPts val="4199"/>
              </a:lnSpc>
              <a:spcBef>
                <a:spcPct val="0"/>
              </a:spcBef>
            </a:pPr>
            <a:r>
              <a:rPr lang="en-US" sz="3499" spc="32">
                <a:solidFill>
                  <a:srgbClr val="000000"/>
                </a:solidFill>
                <a:latin typeface="Times New Roman Bold"/>
              </a:rPr>
              <a:t>WORKING MODULE</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410663"/>
            <a:ext cx="9714575" cy="842616"/>
          </a:xfrm>
          <a:custGeom>
            <a:avLst/>
            <a:gdLst/>
            <a:ahLst/>
            <a:cxnLst/>
            <a:rect r="r" b="b" t="t" l="l"/>
            <a:pathLst>
              <a:path h="842616" w="9714575">
                <a:moveTo>
                  <a:pt x="0" y="0"/>
                </a:moveTo>
                <a:lnTo>
                  <a:pt x="9714575" y="0"/>
                </a:lnTo>
                <a:lnTo>
                  <a:pt x="9714575" y="842615"/>
                </a:lnTo>
                <a:lnTo>
                  <a:pt x="0" y="842615"/>
                </a:lnTo>
                <a:lnTo>
                  <a:pt x="0" y="0"/>
                </a:lnTo>
                <a:close/>
              </a:path>
            </a:pathLst>
          </a:custGeom>
          <a:blipFill>
            <a:blip r:embed="rId2"/>
            <a:stretch>
              <a:fillRect l="0" t="0" r="-3171" b="0"/>
            </a:stretch>
          </a:blipFill>
        </p:spPr>
      </p:sp>
      <p:sp>
        <p:nvSpPr>
          <p:cNvPr name="Freeform 3" id="3"/>
          <p:cNvSpPr/>
          <p:nvPr/>
        </p:nvSpPr>
        <p:spPr>
          <a:xfrm flipH="false" flipV="false" rot="0">
            <a:off x="1891546" y="5222982"/>
            <a:ext cx="6040680" cy="4319411"/>
          </a:xfrm>
          <a:custGeom>
            <a:avLst/>
            <a:gdLst/>
            <a:ahLst/>
            <a:cxnLst/>
            <a:rect r="r" b="b" t="t" l="l"/>
            <a:pathLst>
              <a:path h="4319411" w="6040680">
                <a:moveTo>
                  <a:pt x="0" y="0"/>
                </a:moveTo>
                <a:lnTo>
                  <a:pt x="6040679" y="0"/>
                </a:lnTo>
                <a:lnTo>
                  <a:pt x="6040679" y="4319410"/>
                </a:lnTo>
                <a:lnTo>
                  <a:pt x="0" y="4319410"/>
                </a:lnTo>
                <a:lnTo>
                  <a:pt x="0" y="0"/>
                </a:lnTo>
                <a:close/>
              </a:path>
            </a:pathLst>
          </a:custGeom>
          <a:blipFill>
            <a:blip r:embed="rId3"/>
            <a:stretch>
              <a:fillRect l="0" t="0" r="0" b="0"/>
            </a:stretch>
          </a:blipFill>
        </p:spPr>
      </p:sp>
      <p:sp>
        <p:nvSpPr>
          <p:cNvPr name="Freeform 4" id="4"/>
          <p:cNvSpPr/>
          <p:nvPr/>
        </p:nvSpPr>
        <p:spPr>
          <a:xfrm flipH="false" flipV="false" rot="0">
            <a:off x="10272063" y="5222982"/>
            <a:ext cx="6219984" cy="4398892"/>
          </a:xfrm>
          <a:custGeom>
            <a:avLst/>
            <a:gdLst/>
            <a:ahLst/>
            <a:cxnLst/>
            <a:rect r="r" b="b" t="t" l="l"/>
            <a:pathLst>
              <a:path h="4398892" w="6219984">
                <a:moveTo>
                  <a:pt x="0" y="0"/>
                </a:moveTo>
                <a:lnTo>
                  <a:pt x="6219984" y="0"/>
                </a:lnTo>
                <a:lnTo>
                  <a:pt x="6219984" y="4398892"/>
                </a:lnTo>
                <a:lnTo>
                  <a:pt x="0" y="4398892"/>
                </a:lnTo>
                <a:lnTo>
                  <a:pt x="0" y="0"/>
                </a:lnTo>
                <a:close/>
              </a:path>
            </a:pathLst>
          </a:custGeom>
          <a:blipFill>
            <a:blip r:embed="rId4"/>
            <a:stretch>
              <a:fillRect l="0" t="0" r="0" b="0"/>
            </a:stretch>
          </a:blipFill>
        </p:spPr>
      </p:sp>
      <p:sp>
        <p:nvSpPr>
          <p:cNvPr name="TextBox 5" id="5"/>
          <p:cNvSpPr txBox="true"/>
          <p:nvPr/>
        </p:nvSpPr>
        <p:spPr>
          <a:xfrm rot="0">
            <a:off x="1028700" y="1432766"/>
            <a:ext cx="3446979" cy="409575"/>
          </a:xfrm>
          <a:prstGeom prst="rect">
            <a:avLst/>
          </a:prstGeom>
        </p:spPr>
        <p:txBody>
          <a:bodyPr anchor="t" rtlCol="false" tIns="0" lIns="0" bIns="0" rIns="0">
            <a:spAutoFit/>
          </a:bodyPr>
          <a:lstStyle/>
          <a:p>
            <a:pPr algn="ctr">
              <a:lnSpc>
                <a:spcPts val="2879"/>
              </a:lnSpc>
              <a:spcBef>
                <a:spcPct val="0"/>
              </a:spcBef>
            </a:pPr>
            <a:r>
              <a:rPr lang="en-US" sz="2400" spc="22">
                <a:solidFill>
                  <a:srgbClr val="000000"/>
                </a:solidFill>
                <a:latin typeface="Times New Roman"/>
              </a:rPr>
              <a:t>1. Accuracy of the Model:</a:t>
            </a:r>
          </a:p>
        </p:txBody>
      </p:sp>
      <p:sp>
        <p:nvSpPr>
          <p:cNvPr name="TextBox 6" id="6"/>
          <p:cNvSpPr txBox="true"/>
          <p:nvPr/>
        </p:nvSpPr>
        <p:spPr>
          <a:xfrm rot="0">
            <a:off x="1028700" y="4241907"/>
            <a:ext cx="4862512" cy="409575"/>
          </a:xfrm>
          <a:prstGeom prst="rect">
            <a:avLst/>
          </a:prstGeom>
        </p:spPr>
        <p:txBody>
          <a:bodyPr anchor="t" rtlCol="false" tIns="0" lIns="0" bIns="0" rIns="0">
            <a:spAutoFit/>
          </a:bodyPr>
          <a:lstStyle/>
          <a:p>
            <a:pPr algn="ctr">
              <a:lnSpc>
                <a:spcPts val="2879"/>
              </a:lnSpc>
              <a:spcBef>
                <a:spcPct val="0"/>
              </a:spcBef>
            </a:pPr>
            <a:r>
              <a:rPr lang="en-US" sz="2400" spc="22">
                <a:solidFill>
                  <a:srgbClr val="000000"/>
                </a:solidFill>
                <a:latin typeface="Times New Roman"/>
              </a:rPr>
              <a:t>2</a:t>
            </a:r>
            <a:r>
              <a:rPr lang="en-US" sz="2400" spc="22">
                <a:solidFill>
                  <a:srgbClr val="000000"/>
                </a:solidFill>
                <a:latin typeface="Times New Roman"/>
              </a:rPr>
              <a:t>. Training and Validation accuracy:</a:t>
            </a:r>
          </a:p>
        </p:txBody>
      </p:sp>
      <p:sp>
        <p:nvSpPr>
          <p:cNvPr name="TextBox 7" id="7"/>
          <p:cNvSpPr txBox="true"/>
          <p:nvPr/>
        </p:nvSpPr>
        <p:spPr>
          <a:xfrm rot="0">
            <a:off x="9622122" y="4241907"/>
            <a:ext cx="5349836" cy="409575"/>
          </a:xfrm>
          <a:prstGeom prst="rect">
            <a:avLst/>
          </a:prstGeom>
        </p:spPr>
        <p:txBody>
          <a:bodyPr anchor="t" rtlCol="false" tIns="0" lIns="0" bIns="0" rIns="0">
            <a:spAutoFit/>
          </a:bodyPr>
          <a:lstStyle/>
          <a:p>
            <a:pPr algn="ctr">
              <a:lnSpc>
                <a:spcPts val="2879"/>
              </a:lnSpc>
              <a:spcBef>
                <a:spcPct val="0"/>
              </a:spcBef>
            </a:pPr>
            <a:r>
              <a:rPr lang="en-US" sz="2400" spc="22">
                <a:solidFill>
                  <a:srgbClr val="000000"/>
                </a:solidFill>
                <a:latin typeface="Times New Roman"/>
              </a:rPr>
              <a:t>3. </a:t>
            </a:r>
            <a:r>
              <a:rPr lang="en-US" sz="2400" spc="22">
                <a:solidFill>
                  <a:srgbClr val="000000"/>
                </a:solidFill>
                <a:latin typeface="Times New Roman"/>
              </a:rPr>
              <a:t>Training and Validation Loss Graph::</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39738" y="493395"/>
            <a:ext cx="16276320" cy="1746885"/>
          </a:xfrm>
          <a:prstGeom prst="rect">
            <a:avLst/>
          </a:prstGeom>
        </p:spPr>
        <p:txBody>
          <a:bodyPr anchor="t" rtlCol="false" tIns="0" lIns="0" bIns="0" rIns="0">
            <a:spAutoFit/>
          </a:bodyPr>
          <a:lstStyle/>
          <a:p>
            <a:pPr algn="ctr">
              <a:lnSpc>
                <a:spcPts val="7200"/>
              </a:lnSpc>
            </a:pPr>
            <a:r>
              <a:rPr lang="en-US" sz="6000">
                <a:solidFill>
                  <a:srgbClr val="000000"/>
                </a:solidFill>
                <a:latin typeface="Times New Roman Bold"/>
              </a:rPr>
              <a:t>CONCLUSION</a:t>
            </a:r>
          </a:p>
        </p:txBody>
      </p:sp>
      <p:sp>
        <p:nvSpPr>
          <p:cNvPr name="TextBox 3" id="3"/>
          <p:cNvSpPr txBox="true"/>
          <p:nvPr/>
        </p:nvSpPr>
        <p:spPr>
          <a:xfrm rot="0">
            <a:off x="982980" y="2021205"/>
            <a:ext cx="16276320" cy="7289058"/>
          </a:xfrm>
          <a:prstGeom prst="rect">
            <a:avLst/>
          </a:prstGeom>
        </p:spPr>
        <p:txBody>
          <a:bodyPr anchor="t" rtlCol="false" tIns="0" lIns="0" bIns="0" rIns="0">
            <a:spAutoFit/>
          </a:bodyPr>
          <a:lstStyle/>
          <a:p>
            <a:pPr algn="just">
              <a:lnSpc>
                <a:spcPts val="5720"/>
              </a:lnSpc>
            </a:pPr>
            <a:r>
              <a:rPr lang="en-US" sz="3505">
                <a:solidFill>
                  <a:srgbClr val="000000"/>
                </a:solidFill>
                <a:latin typeface="Times New Roman"/>
              </a:rPr>
              <a:t>In conclusion, our project has successfully addressed the challenge of detecting deepfake videos through the implementation of advanced deep learning techniques. We meticulously analyzedthe problem statement, ensuring the feasibility of our proposedsolution. By employing balanced training methodologies and rigorous evaluation techniques, we have developed robust deepfake detection models. The integration of our models into a user- friendly web-based application enhances accessibility, allowing users to easily verify the authenticity of videos. Furthermore, our comprehensive analysis of hardware and software requirements ensuresthe scalability and efficiency of our solution.</a:t>
            </a:r>
          </a:p>
          <a:p>
            <a:pPr algn="just">
              <a:lnSpc>
                <a:spcPts val="5720"/>
              </a:lnSpc>
            </a:pPr>
          </a:p>
        </p:txBody>
      </p:sp>
      <p:sp>
        <p:nvSpPr>
          <p:cNvPr name="TextBox 4" id="4"/>
          <p:cNvSpPr txBox="true"/>
          <p:nvPr/>
        </p:nvSpPr>
        <p:spPr>
          <a:xfrm rot="0">
            <a:off x="13197840" y="9570721"/>
            <a:ext cx="4084320" cy="465773"/>
          </a:xfrm>
          <a:prstGeom prst="rect">
            <a:avLst/>
          </a:prstGeom>
        </p:spPr>
        <p:txBody>
          <a:bodyPr anchor="t" rtlCol="false" tIns="0" lIns="0" bIns="0" rIns="0">
            <a:spAutoFit/>
          </a:bodyPr>
          <a:lstStyle/>
          <a:p>
            <a:pPr algn="r">
              <a:lnSpc>
                <a:spcPts val="2879"/>
              </a:lnSpc>
            </a:pPr>
            <a:r>
              <a:rPr lang="en-US" sz="2400" spc="22">
                <a:solidFill>
                  <a:srgbClr val="898989"/>
                </a:solidFill>
                <a:latin typeface="TT Rounds Condensed"/>
              </a:rPr>
              <a:t>19</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05840" y="688183"/>
            <a:ext cx="16276320" cy="1038225"/>
          </a:xfrm>
          <a:prstGeom prst="rect">
            <a:avLst/>
          </a:prstGeom>
        </p:spPr>
        <p:txBody>
          <a:bodyPr anchor="t" rtlCol="false" tIns="0" lIns="0" bIns="0" rIns="0">
            <a:spAutoFit/>
          </a:bodyPr>
          <a:lstStyle/>
          <a:p>
            <a:pPr algn="ctr">
              <a:lnSpc>
                <a:spcPts val="7200"/>
              </a:lnSpc>
            </a:pPr>
            <a:r>
              <a:rPr lang="en-US" sz="6000">
                <a:solidFill>
                  <a:srgbClr val="000000"/>
                </a:solidFill>
                <a:latin typeface="Times New Roman Bold"/>
              </a:rPr>
              <a:t>FUTURE WORK</a:t>
            </a:r>
          </a:p>
        </p:txBody>
      </p:sp>
      <p:sp>
        <p:nvSpPr>
          <p:cNvPr name="TextBox 3" id="3"/>
          <p:cNvSpPr txBox="true"/>
          <p:nvPr/>
        </p:nvSpPr>
        <p:spPr>
          <a:xfrm rot="0">
            <a:off x="1005840" y="2236470"/>
            <a:ext cx="16562261" cy="6515537"/>
          </a:xfrm>
          <a:prstGeom prst="rect">
            <a:avLst/>
          </a:prstGeom>
        </p:spPr>
        <p:txBody>
          <a:bodyPr anchor="t" rtlCol="false" tIns="0" lIns="0" bIns="0" rIns="0">
            <a:spAutoFit/>
          </a:bodyPr>
          <a:lstStyle/>
          <a:p>
            <a:pPr marL="637087" indent="-318544" lvl="1">
              <a:lnSpc>
                <a:spcPts val="4754"/>
              </a:lnSpc>
              <a:buFont typeface="Arial"/>
              <a:buChar char="•"/>
            </a:pPr>
            <a:r>
              <a:rPr lang="en-US" sz="2641">
                <a:solidFill>
                  <a:srgbClr val="000000"/>
                </a:solidFill>
                <a:latin typeface="Times New Roman Bold"/>
              </a:rPr>
              <a:t>Enhanced Accessibility:</a:t>
            </a:r>
            <a:r>
              <a:rPr lang="en-US" sz="2641">
                <a:solidFill>
                  <a:srgbClr val="000000"/>
                </a:solidFill>
                <a:latin typeface="Times New Roman"/>
              </a:rPr>
              <a:t> Hosting the system on a dedicated domain name would make it easily accessible to users, improving usability and reach.</a:t>
            </a:r>
          </a:p>
          <a:p>
            <a:pPr marL="637087" indent="-318544" lvl="1">
              <a:lnSpc>
                <a:spcPts val="4754"/>
              </a:lnSpc>
              <a:buFont typeface="Arial"/>
              <a:buChar char="•"/>
            </a:pPr>
            <a:r>
              <a:rPr lang="en-US" sz="2641">
                <a:solidFill>
                  <a:srgbClr val="000000"/>
                </a:solidFill>
                <a:latin typeface="Times New Roman Bold"/>
              </a:rPr>
              <a:t>Enhanced Model Performance</a:t>
            </a:r>
            <a:r>
              <a:rPr lang="en-US" sz="2641">
                <a:solidFill>
                  <a:srgbClr val="000000"/>
                </a:solidFill>
                <a:latin typeface="Times New Roman"/>
              </a:rPr>
              <a:t>: Continuously refiningand fine-tuning our deepfakedetection models can lead to improved accuracy and reliability.</a:t>
            </a:r>
          </a:p>
          <a:p>
            <a:pPr marL="637087" indent="-318544" lvl="1">
              <a:lnSpc>
                <a:spcPts val="4754"/>
              </a:lnSpc>
              <a:buFont typeface="Arial"/>
              <a:buChar char="•"/>
            </a:pPr>
            <a:r>
              <a:rPr lang="en-US" sz="2641">
                <a:solidFill>
                  <a:srgbClr val="000000"/>
                </a:solidFill>
                <a:latin typeface="Times New Roman Bold"/>
              </a:rPr>
              <a:t>Real-time Detection:</a:t>
            </a:r>
            <a:r>
              <a:rPr lang="en-US" sz="2641">
                <a:solidFill>
                  <a:srgbClr val="000000"/>
                </a:solidFill>
                <a:latin typeface="Times New Roman"/>
              </a:rPr>
              <a:t> Investigating methods to enable real-time deepfake detection, potentially through optimization techniques and leveraging parallel processing capabilities.</a:t>
            </a:r>
          </a:p>
          <a:p>
            <a:pPr marL="637087" indent="-318544" lvl="1">
              <a:lnSpc>
                <a:spcPts val="4754"/>
              </a:lnSpc>
              <a:buFont typeface="Arial"/>
              <a:buChar char="•"/>
            </a:pPr>
            <a:r>
              <a:rPr lang="en-US" sz="2641">
                <a:solidFill>
                  <a:srgbClr val="000000"/>
                </a:solidFill>
                <a:latin typeface="Times New Roman Bold"/>
              </a:rPr>
              <a:t>Dataset Expansion:</a:t>
            </a:r>
            <a:r>
              <a:rPr lang="en-US" sz="2641">
                <a:solidFill>
                  <a:srgbClr val="000000"/>
                </a:solidFill>
                <a:latin typeface="Times New Roman"/>
              </a:rPr>
              <a:t> Expanding our dataset to encompass a broader range of deepfakevariations and scenarios can further enhance the robustness and generalization of our models.</a:t>
            </a:r>
          </a:p>
          <a:p>
            <a:pPr marL="637087" indent="-318544" lvl="1">
              <a:lnSpc>
                <a:spcPts val="4754"/>
              </a:lnSpc>
              <a:buFont typeface="Arial"/>
              <a:buChar char="•"/>
            </a:pPr>
            <a:r>
              <a:rPr lang="en-US" sz="2641">
                <a:solidFill>
                  <a:srgbClr val="000000"/>
                </a:solidFill>
                <a:latin typeface="Times New Roman Bold"/>
              </a:rPr>
              <a:t>User Interface Enhancements:</a:t>
            </a:r>
            <a:r>
              <a:rPr lang="en-US" sz="2641">
                <a:solidFill>
                  <a:srgbClr val="000000"/>
                </a:solidFill>
                <a:latin typeface="Times New Roman"/>
              </a:rPr>
              <a:t> Iteratively improving the user interface of our web-based application to enhance usability and user experience, potentially incorporating additional features and functionalities.</a:t>
            </a:r>
          </a:p>
          <a:p>
            <a:pPr algn="l" marL="637423" indent="-318711" lvl="1">
              <a:lnSpc>
                <a:spcPts val="3169"/>
              </a:lnSpc>
            </a:pPr>
          </a:p>
        </p:txBody>
      </p:sp>
      <p:sp>
        <p:nvSpPr>
          <p:cNvPr name="TextBox 4" id="4"/>
          <p:cNvSpPr txBox="true"/>
          <p:nvPr/>
        </p:nvSpPr>
        <p:spPr>
          <a:xfrm rot="0">
            <a:off x="13197840" y="9570721"/>
            <a:ext cx="4084320" cy="465773"/>
          </a:xfrm>
          <a:prstGeom prst="rect">
            <a:avLst/>
          </a:prstGeom>
        </p:spPr>
        <p:txBody>
          <a:bodyPr anchor="t" rtlCol="false" tIns="0" lIns="0" bIns="0" rIns="0">
            <a:spAutoFit/>
          </a:bodyPr>
          <a:lstStyle/>
          <a:p>
            <a:pPr algn="r">
              <a:lnSpc>
                <a:spcPts val="2879"/>
              </a:lnSpc>
            </a:pPr>
            <a:r>
              <a:rPr lang="en-US" sz="2400" spc="22">
                <a:solidFill>
                  <a:srgbClr val="898989"/>
                </a:solidFill>
                <a:latin typeface="TT Rounds Condensed"/>
              </a:rPr>
              <a:t>20</a:t>
            </a:r>
          </a:p>
        </p:txBody>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05840" y="333853"/>
            <a:ext cx="16276320" cy="1106327"/>
          </a:xfrm>
          <a:prstGeom prst="rect">
            <a:avLst/>
          </a:prstGeom>
        </p:spPr>
        <p:txBody>
          <a:bodyPr anchor="t" rtlCol="false" tIns="0" lIns="0" bIns="0" rIns="0">
            <a:spAutoFit/>
          </a:bodyPr>
          <a:lstStyle/>
          <a:p>
            <a:pPr algn="ctr">
              <a:lnSpc>
                <a:spcPts val="7200"/>
              </a:lnSpc>
            </a:pPr>
            <a:r>
              <a:rPr lang="en-US" sz="6000">
                <a:solidFill>
                  <a:srgbClr val="000000"/>
                </a:solidFill>
                <a:latin typeface="Times New Roman Bold"/>
              </a:rPr>
              <a:t>REFERENCES</a:t>
            </a:r>
          </a:p>
        </p:txBody>
      </p:sp>
      <p:sp>
        <p:nvSpPr>
          <p:cNvPr name="TextBox 3" id="3"/>
          <p:cNvSpPr txBox="true"/>
          <p:nvPr/>
        </p:nvSpPr>
        <p:spPr>
          <a:xfrm rot="0">
            <a:off x="1130082" y="1779270"/>
            <a:ext cx="16152078" cy="6635873"/>
          </a:xfrm>
          <a:prstGeom prst="rect">
            <a:avLst/>
          </a:prstGeom>
        </p:spPr>
        <p:txBody>
          <a:bodyPr anchor="t" rtlCol="false" tIns="0" lIns="0" bIns="0" rIns="0">
            <a:spAutoFit/>
          </a:bodyPr>
          <a:lstStyle/>
          <a:p>
            <a:pPr algn="just" marL="701361" indent="-350681" lvl="1">
              <a:lnSpc>
                <a:spcPts val="3489"/>
              </a:lnSpc>
              <a:buFont typeface="Arial"/>
              <a:buChar char="•"/>
            </a:pPr>
            <a:r>
              <a:rPr lang="en-US" sz="2908">
                <a:solidFill>
                  <a:srgbClr val="000000"/>
                </a:solidFill>
                <a:latin typeface="Times New Roman Bold"/>
              </a:rPr>
              <a:t>[1]Andreas Rossler, Davide Cozzolino, Luisa Verdoliva, Christian Riess, Justus Thies,Matthias Nießner, “FaceForensics++: Learning to Detect Manipulated Facial Images” in arXiv:1901.08971.</a:t>
            </a:r>
          </a:p>
          <a:p>
            <a:pPr algn="just">
              <a:lnSpc>
                <a:spcPts val="3489"/>
              </a:lnSpc>
            </a:pPr>
          </a:p>
          <a:p>
            <a:pPr algn="just" marL="701361" indent="-350681" lvl="1">
              <a:lnSpc>
                <a:spcPts val="3489"/>
              </a:lnSpc>
              <a:buFont typeface="Arial"/>
              <a:buChar char="•"/>
            </a:pPr>
            <a:r>
              <a:rPr lang="en-US" sz="2908">
                <a:solidFill>
                  <a:srgbClr val="000000"/>
                </a:solidFill>
                <a:latin typeface="Times New Roman Bold"/>
              </a:rPr>
              <a:t>[2]Deepfake detection challenge dataset : </a:t>
            </a:r>
            <a:r>
              <a:rPr lang="en-US" sz="2908" u="sng">
                <a:solidFill>
                  <a:srgbClr val="000000"/>
                </a:solidFill>
                <a:latin typeface="Times New Roman Bold"/>
                <a:hlinkClick r:id="rId2" tooltip="http://www.kaggle.com/c/deepfake-detection-"/>
              </a:rPr>
              <a:t>https://www.kaggle.com/c/deepf</a:t>
            </a:r>
            <a:r>
              <a:rPr lang="en-US" sz="2908">
                <a:solidFill>
                  <a:srgbClr val="000000"/>
                </a:solidFill>
                <a:latin typeface="Times New Roman Bold"/>
              </a:rPr>
              <a:t>ak</a:t>
            </a:r>
            <a:r>
              <a:rPr lang="en-US" sz="2908" u="sng">
                <a:solidFill>
                  <a:srgbClr val="000000"/>
                </a:solidFill>
                <a:latin typeface="Times New Roman Bold"/>
                <a:hlinkClick r:id="rId3" tooltip="http://www.kaggle.com/c/deepfake-detection-"/>
              </a:rPr>
              <a:t>e-detection-</a:t>
            </a:r>
            <a:r>
              <a:rPr lang="en-US" sz="2908">
                <a:solidFill>
                  <a:srgbClr val="000000"/>
                </a:solidFill>
                <a:latin typeface="Times New Roman Bold"/>
              </a:rPr>
              <a:t> challenge/data Accessedon 26 March, 2020</a:t>
            </a:r>
          </a:p>
          <a:p>
            <a:pPr algn="just">
              <a:lnSpc>
                <a:spcPts val="3489"/>
              </a:lnSpc>
            </a:pPr>
          </a:p>
          <a:p>
            <a:pPr algn="just" marL="701361" indent="-350681" lvl="1">
              <a:lnSpc>
                <a:spcPts val="3489"/>
              </a:lnSpc>
              <a:buFont typeface="Arial"/>
              <a:buChar char="•"/>
            </a:pPr>
            <a:r>
              <a:rPr lang="en-US" sz="2908">
                <a:solidFill>
                  <a:srgbClr val="000000"/>
                </a:solidFill>
                <a:latin typeface="Times New Roman Bold"/>
              </a:rPr>
              <a:t>[3]Yuezun Li , Xin Yang , Pu Sun , HonggangQi and Siwei Lyu “Celeb-DF: A Large-scale Challenging Dataset for DeepFakeForensics” in arXiv:1909.12962</a:t>
            </a:r>
          </a:p>
          <a:p>
            <a:pPr algn="just">
              <a:lnSpc>
                <a:spcPts val="3489"/>
              </a:lnSpc>
            </a:pPr>
          </a:p>
          <a:p>
            <a:pPr algn="just" marL="701361" indent="-350681" lvl="1">
              <a:lnSpc>
                <a:spcPts val="3489"/>
              </a:lnSpc>
              <a:buFont typeface="Arial"/>
              <a:buChar char="•"/>
            </a:pPr>
            <a:r>
              <a:rPr lang="en-US" sz="2908">
                <a:solidFill>
                  <a:srgbClr val="000000"/>
                </a:solidFill>
                <a:latin typeface="Times New Roman Bold"/>
              </a:rPr>
              <a:t>[4]Deepfake Video of Mark Zuckerberg Goes Viral on Eve of House A.I. Hearing : https://fortune.com/2019/06/12/deepfake-mark-zuckerberg/ Accessed on 26 March, 2020</a:t>
            </a:r>
          </a:p>
          <a:p>
            <a:pPr algn="just">
              <a:lnSpc>
                <a:spcPts val="3489"/>
              </a:lnSpc>
            </a:pPr>
          </a:p>
          <a:p>
            <a:pPr algn="just" marL="701361" indent="-350681" lvl="1">
              <a:lnSpc>
                <a:spcPts val="3489"/>
              </a:lnSpc>
              <a:buFont typeface="Arial"/>
              <a:buChar char="•"/>
            </a:pPr>
            <a:r>
              <a:rPr lang="en-US" sz="2908">
                <a:solidFill>
                  <a:srgbClr val="000000"/>
                </a:solidFill>
                <a:latin typeface="Times New Roman Bold"/>
              </a:rPr>
              <a:t>[5]10deepfake examples that terrified and amused the internet : </a:t>
            </a:r>
            <a:r>
              <a:rPr lang="en-US" sz="2908" u="sng">
                <a:solidFill>
                  <a:srgbClr val="000000"/>
                </a:solidFill>
                <a:latin typeface="Times New Roman Bold"/>
                <a:hlinkClick r:id="rId4" tooltip="http://www.creativebloq.com/features/deepfake-examples"/>
              </a:rPr>
              <a:t>https://www</a:t>
            </a:r>
            <a:r>
              <a:rPr lang="en-US" sz="2908">
                <a:solidFill>
                  <a:srgbClr val="000000"/>
                </a:solidFill>
                <a:latin typeface="Times New Roman Bold"/>
              </a:rPr>
              <a:t>.creativ</a:t>
            </a:r>
            <a:r>
              <a:rPr lang="en-US" sz="2908" u="sng">
                <a:solidFill>
                  <a:srgbClr val="000000"/>
                </a:solidFill>
                <a:latin typeface="Times New Roman Bold"/>
                <a:hlinkClick r:id="rId5" tooltip="http://www.creativebloq.com/features/deepfake-examples"/>
              </a:rPr>
              <a:t>ebloq.com/features/deepfake-examples </a:t>
            </a:r>
            <a:r>
              <a:rPr lang="en-US" sz="2908">
                <a:solidFill>
                  <a:srgbClr val="000000"/>
                </a:solidFill>
                <a:latin typeface="Times New Roman Bold"/>
              </a:rPr>
              <a:t>Accessed on 26 March, 2020</a:t>
            </a:r>
          </a:p>
          <a:p>
            <a:pPr algn="just" marL="701730" indent="-350865" lvl="1">
              <a:lnSpc>
                <a:spcPts val="3489"/>
              </a:lnSpc>
            </a:pPr>
          </a:p>
        </p:txBody>
      </p:sp>
      <p:sp>
        <p:nvSpPr>
          <p:cNvPr name="TextBox 4" id="4"/>
          <p:cNvSpPr txBox="true"/>
          <p:nvPr/>
        </p:nvSpPr>
        <p:spPr>
          <a:xfrm rot="0">
            <a:off x="13197840" y="9570721"/>
            <a:ext cx="4084320" cy="465773"/>
          </a:xfrm>
          <a:prstGeom prst="rect">
            <a:avLst/>
          </a:prstGeom>
        </p:spPr>
        <p:txBody>
          <a:bodyPr anchor="t" rtlCol="false" tIns="0" lIns="0" bIns="0" rIns="0">
            <a:spAutoFit/>
          </a:bodyPr>
          <a:lstStyle/>
          <a:p>
            <a:pPr algn="r">
              <a:lnSpc>
                <a:spcPts val="2879"/>
              </a:lnSpc>
            </a:pPr>
            <a:r>
              <a:rPr lang="en-US" sz="2400" spc="22">
                <a:solidFill>
                  <a:srgbClr val="898989"/>
                </a:solidFill>
                <a:latin typeface="TT Rounds Condensed"/>
              </a:rPr>
              <a:t>21</a:t>
            </a:r>
          </a:p>
        </p:txBody>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395653" y="3938284"/>
            <a:ext cx="16276320" cy="9955054"/>
          </a:xfrm>
          <a:prstGeom prst="rect">
            <a:avLst/>
          </a:prstGeom>
        </p:spPr>
        <p:txBody>
          <a:bodyPr anchor="t" rtlCol="false" tIns="0" lIns="0" bIns="0" rIns="0">
            <a:spAutoFit/>
          </a:bodyPr>
          <a:lstStyle/>
          <a:p>
            <a:pPr algn="ctr">
              <a:lnSpc>
                <a:spcPts val="10560"/>
              </a:lnSpc>
            </a:pPr>
            <a:r>
              <a:rPr lang="en-US" sz="8800">
                <a:solidFill>
                  <a:srgbClr val="000000"/>
                </a:solidFill>
                <a:latin typeface="Times New Roman Bold"/>
              </a:rPr>
              <a:t>THANK YOU</a:t>
            </a:r>
          </a:p>
        </p:txBody>
      </p:sp>
      <p:sp>
        <p:nvSpPr>
          <p:cNvPr name="TextBox 3" id="3"/>
          <p:cNvSpPr txBox="true"/>
          <p:nvPr/>
        </p:nvSpPr>
        <p:spPr>
          <a:xfrm rot="0">
            <a:off x="13197840" y="9570721"/>
            <a:ext cx="4084320" cy="465773"/>
          </a:xfrm>
          <a:prstGeom prst="rect">
            <a:avLst/>
          </a:prstGeom>
        </p:spPr>
        <p:txBody>
          <a:bodyPr anchor="t" rtlCol="false" tIns="0" lIns="0" bIns="0" rIns="0">
            <a:spAutoFit/>
          </a:bodyPr>
          <a:lstStyle/>
          <a:p>
            <a:pPr algn="r">
              <a:lnSpc>
                <a:spcPts val="2879"/>
              </a:lnSpc>
            </a:pPr>
            <a:r>
              <a:rPr lang="en-US" sz="2400" spc="22">
                <a:solidFill>
                  <a:srgbClr val="898989"/>
                </a:solidFill>
                <a:latin typeface="TT Rounds Condensed"/>
              </a:rPr>
              <a:t>22</a:t>
            </a:r>
          </a:p>
        </p:txBody>
      </p:sp>
      <p:sp>
        <p:nvSpPr>
          <p:cNvPr name="Freeform 4" id="4"/>
          <p:cNvSpPr/>
          <p:nvPr/>
        </p:nvSpPr>
        <p:spPr>
          <a:xfrm flipH="false" flipV="false" rot="0">
            <a:off x="11046499" y="0"/>
            <a:ext cx="7241501" cy="10655874"/>
          </a:xfrm>
          <a:custGeom>
            <a:avLst/>
            <a:gdLst/>
            <a:ahLst/>
            <a:cxnLst/>
            <a:rect r="r" b="b" t="t" l="l"/>
            <a:pathLst>
              <a:path h="10655874" w="7241501">
                <a:moveTo>
                  <a:pt x="0" y="0"/>
                </a:moveTo>
                <a:lnTo>
                  <a:pt x="7241501" y="0"/>
                </a:lnTo>
                <a:lnTo>
                  <a:pt x="7241501" y="10655874"/>
                </a:lnTo>
                <a:lnTo>
                  <a:pt x="0" y="10655874"/>
                </a:lnTo>
                <a:lnTo>
                  <a:pt x="0" y="0"/>
                </a:lnTo>
                <a:close/>
              </a:path>
            </a:pathLst>
          </a:custGeom>
          <a:blipFill>
            <a:blip r:embed="rId2"/>
            <a:stretch>
              <a:fillRect l="-6585" t="0" r="-6585" b="0"/>
            </a:stretch>
          </a:blipFill>
        </p:spPr>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5206" y="1098394"/>
            <a:ext cx="17937587" cy="5538349"/>
          </a:xfrm>
          <a:prstGeom prst="rect">
            <a:avLst/>
          </a:prstGeom>
        </p:spPr>
        <p:txBody>
          <a:bodyPr anchor="t" rtlCol="false" tIns="0" lIns="0" bIns="0" rIns="0">
            <a:spAutoFit/>
          </a:bodyPr>
          <a:lstStyle/>
          <a:p>
            <a:pPr marL="614410" indent="-307205" lvl="1">
              <a:lnSpc>
                <a:spcPts val="5122"/>
              </a:lnSpc>
              <a:buFont typeface="Arial"/>
              <a:buChar char="•"/>
            </a:pPr>
            <a:r>
              <a:rPr lang="en-US" sz="2845">
                <a:solidFill>
                  <a:srgbClr val="000000"/>
                </a:solidFill>
                <a:latin typeface="Times New Roman"/>
              </a:rPr>
              <a:t>Deepfakes can distort our perception of the truth and we need to develop a strategy to improve their detection. Deepfakes are increasingly detrimental to privacy, social security, and democracy.</a:t>
            </a:r>
          </a:p>
          <a:p>
            <a:pPr marL="614410" indent="-307205" lvl="1">
              <a:lnSpc>
                <a:spcPts val="5122"/>
              </a:lnSpc>
              <a:buFont typeface="Arial"/>
              <a:buChar char="•"/>
            </a:pPr>
            <a:r>
              <a:rPr lang="en-US" sz="2845">
                <a:solidFill>
                  <a:srgbClr val="000000"/>
                </a:solidFill>
                <a:latin typeface="Times New Roman"/>
              </a:rPr>
              <a:t>Detection is crucial to combat the potential misuse of deepfakes, preventing the harm  caused by false information, safeguarding privacy, and maintaining the trustworthiness of digital media.</a:t>
            </a:r>
          </a:p>
          <a:p>
            <a:pPr marL="614410" indent="-307205" lvl="1">
              <a:lnSpc>
                <a:spcPts val="5122"/>
              </a:lnSpc>
              <a:buFont typeface="Arial"/>
              <a:buChar char="•"/>
            </a:pPr>
            <a:r>
              <a:rPr lang="en-US" sz="2845">
                <a:solidFill>
                  <a:srgbClr val="000000"/>
                </a:solidFill>
                <a:latin typeface="Times New Roman"/>
              </a:rPr>
              <a:t>We plan to achieve better accuracy for classifying real and fake videos</a:t>
            </a:r>
          </a:p>
          <a:p>
            <a:pPr algn="just">
              <a:lnSpc>
                <a:spcPts val="4573"/>
              </a:lnSpc>
            </a:pPr>
          </a:p>
          <a:p>
            <a:pPr algn="just">
              <a:lnSpc>
                <a:spcPts val="4573"/>
              </a:lnSpc>
            </a:pPr>
          </a:p>
          <a:p>
            <a:pPr algn="just">
              <a:lnSpc>
                <a:spcPts val="4573"/>
              </a:lnSpc>
            </a:pPr>
          </a:p>
          <a:p>
            <a:pPr algn="just">
              <a:lnSpc>
                <a:spcPts val="4573"/>
              </a:lnSpc>
            </a:pPr>
          </a:p>
        </p:txBody>
      </p:sp>
      <p:sp>
        <p:nvSpPr>
          <p:cNvPr name="Freeform 3" id="3"/>
          <p:cNvSpPr/>
          <p:nvPr/>
        </p:nvSpPr>
        <p:spPr>
          <a:xfrm flipH="false" flipV="false" rot="0">
            <a:off x="11571848" y="5325339"/>
            <a:ext cx="5458329" cy="3946136"/>
          </a:xfrm>
          <a:custGeom>
            <a:avLst/>
            <a:gdLst/>
            <a:ahLst/>
            <a:cxnLst/>
            <a:rect r="r" b="b" t="t" l="l"/>
            <a:pathLst>
              <a:path h="3946136" w="5458329">
                <a:moveTo>
                  <a:pt x="0" y="0"/>
                </a:moveTo>
                <a:lnTo>
                  <a:pt x="5458329" y="0"/>
                </a:lnTo>
                <a:lnTo>
                  <a:pt x="5458329" y="3946136"/>
                </a:lnTo>
                <a:lnTo>
                  <a:pt x="0" y="3946136"/>
                </a:lnTo>
                <a:lnTo>
                  <a:pt x="0" y="0"/>
                </a:lnTo>
                <a:close/>
              </a:path>
            </a:pathLst>
          </a:custGeom>
          <a:blipFill>
            <a:blip r:embed="rId2"/>
            <a:stretch>
              <a:fillRect l="-11243" t="0" r="-17472" b="0"/>
            </a:stretch>
          </a:blipFill>
        </p:spPr>
      </p:sp>
      <p:sp>
        <p:nvSpPr>
          <p:cNvPr name="TextBox 4" id="4"/>
          <p:cNvSpPr txBox="true"/>
          <p:nvPr/>
        </p:nvSpPr>
        <p:spPr>
          <a:xfrm rot="0">
            <a:off x="824777" y="103361"/>
            <a:ext cx="15805000" cy="1060103"/>
          </a:xfrm>
          <a:prstGeom prst="rect">
            <a:avLst/>
          </a:prstGeom>
        </p:spPr>
        <p:txBody>
          <a:bodyPr anchor="t" rtlCol="false" tIns="0" lIns="0" bIns="0" rIns="0">
            <a:spAutoFit/>
          </a:bodyPr>
          <a:lstStyle/>
          <a:p>
            <a:pPr algn="ctr">
              <a:lnSpc>
                <a:spcPts val="7200"/>
              </a:lnSpc>
            </a:pPr>
            <a:r>
              <a:rPr lang="en-US" sz="6000" spc="10">
                <a:solidFill>
                  <a:srgbClr val="000000"/>
                </a:solidFill>
                <a:latin typeface="Times New Roman Bold"/>
              </a:rPr>
              <a:t>OBJECTIVES</a:t>
            </a:r>
          </a:p>
        </p:txBody>
      </p:sp>
      <p:sp>
        <p:nvSpPr>
          <p:cNvPr name="TextBox 5" id="5"/>
          <p:cNvSpPr txBox="true"/>
          <p:nvPr/>
        </p:nvSpPr>
        <p:spPr>
          <a:xfrm rot="0">
            <a:off x="13197840" y="9570721"/>
            <a:ext cx="4084320" cy="465773"/>
          </a:xfrm>
          <a:prstGeom prst="rect">
            <a:avLst/>
          </a:prstGeom>
        </p:spPr>
        <p:txBody>
          <a:bodyPr anchor="t" rtlCol="false" tIns="0" lIns="0" bIns="0" rIns="0">
            <a:spAutoFit/>
          </a:bodyPr>
          <a:lstStyle/>
          <a:p>
            <a:pPr algn="r">
              <a:lnSpc>
                <a:spcPts val="2879"/>
              </a:lnSpc>
            </a:pPr>
            <a:r>
              <a:rPr lang="en-US" sz="2400" spc="22">
                <a:solidFill>
                  <a:srgbClr val="898989"/>
                </a:solidFill>
                <a:latin typeface="TT Rounds Condensed"/>
              </a:rPr>
              <a:t>3</a:t>
            </a:r>
          </a:p>
        </p:txBody>
      </p:sp>
      <p:sp>
        <p:nvSpPr>
          <p:cNvPr name="TextBox 6" id="6"/>
          <p:cNvSpPr txBox="true"/>
          <p:nvPr/>
        </p:nvSpPr>
        <p:spPr>
          <a:xfrm rot="0">
            <a:off x="-5947915" y="5572989"/>
            <a:ext cx="15805000" cy="781050"/>
          </a:xfrm>
          <a:prstGeom prst="rect">
            <a:avLst/>
          </a:prstGeom>
        </p:spPr>
        <p:txBody>
          <a:bodyPr anchor="t" rtlCol="false" tIns="0" lIns="0" bIns="0" rIns="0">
            <a:spAutoFit/>
          </a:bodyPr>
          <a:lstStyle/>
          <a:p>
            <a:pPr algn="ctr">
              <a:lnSpc>
                <a:spcPts val="5400"/>
              </a:lnSpc>
            </a:pPr>
            <a:r>
              <a:rPr lang="en-US" sz="4500" spc="7">
                <a:solidFill>
                  <a:srgbClr val="000000"/>
                </a:solidFill>
                <a:latin typeface="Times New Roman Bold"/>
              </a:rPr>
              <a:t>Example</a:t>
            </a:r>
          </a:p>
        </p:txBody>
      </p:sp>
      <p:sp>
        <p:nvSpPr>
          <p:cNvPr name="TextBox 7" id="7"/>
          <p:cNvSpPr txBox="true"/>
          <p:nvPr/>
        </p:nvSpPr>
        <p:spPr>
          <a:xfrm rot="0">
            <a:off x="647078" y="5811114"/>
            <a:ext cx="9512433" cy="5151010"/>
          </a:xfrm>
          <a:prstGeom prst="rect">
            <a:avLst/>
          </a:prstGeom>
        </p:spPr>
        <p:txBody>
          <a:bodyPr anchor="t" rtlCol="false" tIns="0" lIns="0" bIns="0" rIns="0">
            <a:spAutoFit/>
          </a:bodyPr>
          <a:lstStyle/>
          <a:p>
            <a:pPr algn="just">
              <a:lnSpc>
                <a:spcPts val="4547"/>
              </a:lnSpc>
            </a:pPr>
          </a:p>
          <a:p>
            <a:pPr algn="just" marL="545459" indent="-272729" lvl="1">
              <a:lnSpc>
                <a:spcPts val="4547"/>
              </a:lnSpc>
              <a:buFont typeface="Arial"/>
              <a:buChar char="•"/>
            </a:pPr>
            <a:r>
              <a:rPr lang="en-US" sz="2526">
                <a:solidFill>
                  <a:srgbClr val="000000"/>
                </a:solidFill>
                <a:latin typeface="Times New Roman"/>
              </a:rPr>
              <a:t> A woman in South Korea was tricked into losing over $50,000 (Rs 41 lakh) following a scam involving Tesla CEO Elon Musk. According to the</a:t>
            </a:r>
            <a:r>
              <a:rPr lang="en-US" sz="2526" u="sng">
                <a:solidFill>
                  <a:srgbClr val="000000"/>
                </a:solidFill>
                <a:latin typeface="Times New Roman"/>
                <a:hlinkClick r:id="rId3" tooltip="https://www.independent.co.uk/asia/east-asia/elon-musk-romance-scam-dupes-south-korean-b2533764.html"/>
              </a:rPr>
              <a:t> Independent</a:t>
            </a:r>
            <a:r>
              <a:rPr lang="en-US" sz="2526">
                <a:solidFill>
                  <a:srgbClr val="000000"/>
                </a:solidFill>
                <a:latin typeface="Times New Roman"/>
              </a:rPr>
              <a:t>, the woman identified as Jeong Ji-sun, believed she was interacting with billionaire Elon Musk on Instagram. In reality, it was just a deepfake video.</a:t>
            </a:r>
          </a:p>
          <a:p>
            <a:pPr algn="just">
              <a:lnSpc>
                <a:spcPts val="4547"/>
              </a:lnSpc>
            </a:pPr>
          </a:p>
          <a:p>
            <a:pPr algn="just">
              <a:lnSpc>
                <a:spcPts val="4547"/>
              </a:lnSpc>
            </a:pPr>
          </a:p>
          <a:p>
            <a:pPr algn="just">
              <a:lnSpc>
                <a:spcPts val="454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462449" y="5143500"/>
            <a:ext cx="5796851" cy="4130182"/>
          </a:xfrm>
          <a:custGeom>
            <a:avLst/>
            <a:gdLst/>
            <a:ahLst/>
            <a:cxnLst/>
            <a:rect r="r" b="b" t="t" l="l"/>
            <a:pathLst>
              <a:path h="4130182" w="5796851">
                <a:moveTo>
                  <a:pt x="0" y="0"/>
                </a:moveTo>
                <a:lnTo>
                  <a:pt x="5796851" y="0"/>
                </a:lnTo>
                <a:lnTo>
                  <a:pt x="5796851" y="4130182"/>
                </a:lnTo>
                <a:lnTo>
                  <a:pt x="0" y="4130182"/>
                </a:lnTo>
                <a:lnTo>
                  <a:pt x="0" y="0"/>
                </a:lnTo>
                <a:close/>
              </a:path>
            </a:pathLst>
          </a:custGeom>
          <a:blipFill>
            <a:blip r:embed="rId2"/>
            <a:stretch>
              <a:fillRect l="-26664" t="0" r="0" b="0"/>
            </a:stretch>
          </a:blipFill>
        </p:spPr>
      </p:sp>
      <p:sp>
        <p:nvSpPr>
          <p:cNvPr name="Freeform 3" id="3"/>
          <p:cNvSpPr/>
          <p:nvPr/>
        </p:nvSpPr>
        <p:spPr>
          <a:xfrm flipH="false" flipV="false" rot="0">
            <a:off x="11462449" y="331806"/>
            <a:ext cx="5796851" cy="4405372"/>
          </a:xfrm>
          <a:custGeom>
            <a:avLst/>
            <a:gdLst/>
            <a:ahLst/>
            <a:cxnLst/>
            <a:rect r="r" b="b" t="t" l="l"/>
            <a:pathLst>
              <a:path h="4405372" w="5796851">
                <a:moveTo>
                  <a:pt x="0" y="0"/>
                </a:moveTo>
                <a:lnTo>
                  <a:pt x="5796851" y="0"/>
                </a:lnTo>
                <a:lnTo>
                  <a:pt x="5796851" y="4405372"/>
                </a:lnTo>
                <a:lnTo>
                  <a:pt x="0" y="4405372"/>
                </a:lnTo>
                <a:lnTo>
                  <a:pt x="0" y="0"/>
                </a:lnTo>
                <a:close/>
              </a:path>
            </a:pathLst>
          </a:custGeom>
          <a:blipFill>
            <a:blip r:embed="rId3"/>
            <a:stretch>
              <a:fillRect l="0" t="0" r="-45010" b="-7332"/>
            </a:stretch>
          </a:blipFill>
        </p:spPr>
      </p:sp>
      <p:sp>
        <p:nvSpPr>
          <p:cNvPr name="TextBox 4" id="4"/>
          <p:cNvSpPr txBox="true"/>
          <p:nvPr/>
        </p:nvSpPr>
        <p:spPr>
          <a:xfrm rot="0">
            <a:off x="604206" y="312186"/>
            <a:ext cx="10016753" cy="12307125"/>
          </a:xfrm>
          <a:prstGeom prst="rect">
            <a:avLst/>
          </a:prstGeom>
        </p:spPr>
        <p:txBody>
          <a:bodyPr anchor="t" rtlCol="false" tIns="0" lIns="0" bIns="0" rIns="0">
            <a:spAutoFit/>
          </a:bodyPr>
          <a:lstStyle/>
          <a:p>
            <a:pPr algn="just" marL="618374" indent="-309187" lvl="1">
              <a:lnSpc>
                <a:spcPts val="5155"/>
              </a:lnSpc>
              <a:buFont typeface="Arial"/>
              <a:buChar char="•"/>
            </a:pPr>
            <a:r>
              <a:rPr lang="en-US" sz="2864">
                <a:solidFill>
                  <a:srgbClr val="000000"/>
                </a:solidFill>
                <a:latin typeface="Times New Roman"/>
              </a:rPr>
              <a:t>Many falsely showed the arrest of the former president, who may face indictment over payment of hush money to a woman he allegedly had an affair with. He has not yet been charged with a crime.</a:t>
            </a:r>
          </a:p>
          <a:p>
            <a:pPr algn="just">
              <a:lnSpc>
                <a:spcPts val="5155"/>
              </a:lnSpc>
            </a:pPr>
          </a:p>
          <a:p>
            <a:pPr algn="just" marL="618374" indent="-309187" lvl="1">
              <a:lnSpc>
                <a:spcPts val="5155"/>
              </a:lnSpc>
              <a:buFont typeface="Arial"/>
              <a:buChar char="•"/>
            </a:pPr>
            <a:r>
              <a:rPr lang="en-US" sz="2864" spc="-28">
                <a:solidFill>
                  <a:srgbClr val="000000"/>
                </a:solidFill>
                <a:latin typeface="Times New Roman"/>
              </a:rPr>
              <a:t>A short clip of what appears to be popular Indian star Rashmika Mandanna entering an elevator has blown up in India and received condemnation across the world. At first glance, the video looks to be a harmless clip of the 27-year-old Bollywood star – who has 39 million Instagram followers – in activewear getting out of the lift. But despite looking painfully realistic, the video isn’t Mandanna at all. The woman in the video was actually a British-Indian influencer named Zara Patel, with her real face being visible in the first frame of the six-second video.</a:t>
            </a:r>
          </a:p>
          <a:p>
            <a:pPr algn="just">
              <a:lnSpc>
                <a:spcPts val="5155"/>
              </a:lnSpc>
            </a:pPr>
          </a:p>
          <a:p>
            <a:pPr algn="just">
              <a:lnSpc>
                <a:spcPts val="5155"/>
              </a:lnSpc>
            </a:pPr>
          </a:p>
          <a:p>
            <a:pPr algn="just">
              <a:lnSpc>
                <a:spcPts val="5155"/>
              </a:lnSpc>
            </a:pPr>
          </a:p>
          <a:p>
            <a:pPr algn="just">
              <a:lnSpc>
                <a:spcPts val="5155"/>
              </a:lnSpc>
            </a:pP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04185" y="436736"/>
            <a:ext cx="15293492" cy="1060103"/>
          </a:xfrm>
          <a:prstGeom prst="rect">
            <a:avLst/>
          </a:prstGeom>
        </p:spPr>
        <p:txBody>
          <a:bodyPr anchor="t" rtlCol="false" tIns="0" lIns="0" bIns="0" rIns="0">
            <a:spAutoFit/>
          </a:bodyPr>
          <a:lstStyle/>
          <a:p>
            <a:pPr algn="ctr">
              <a:lnSpc>
                <a:spcPts val="7200"/>
              </a:lnSpc>
            </a:pPr>
            <a:r>
              <a:rPr lang="en-US" sz="6000" spc="20">
                <a:solidFill>
                  <a:srgbClr val="000000"/>
                </a:solidFill>
                <a:latin typeface="Times New Roman Bold"/>
              </a:rPr>
              <a:t>ABSTRACT</a:t>
            </a:r>
          </a:p>
        </p:txBody>
      </p:sp>
      <p:sp>
        <p:nvSpPr>
          <p:cNvPr name="TextBox 3" id="3"/>
          <p:cNvSpPr txBox="true"/>
          <p:nvPr/>
        </p:nvSpPr>
        <p:spPr>
          <a:xfrm rot="0">
            <a:off x="1304185" y="1347787"/>
            <a:ext cx="15679630" cy="7286625"/>
          </a:xfrm>
          <a:prstGeom prst="rect">
            <a:avLst/>
          </a:prstGeom>
        </p:spPr>
        <p:txBody>
          <a:bodyPr anchor="t" rtlCol="false" tIns="0" lIns="0" bIns="0" rIns="0">
            <a:spAutoFit/>
          </a:bodyPr>
          <a:lstStyle/>
          <a:p>
            <a:pPr algn="just" marL="863599" indent="-431800" lvl="1">
              <a:lnSpc>
                <a:spcPts val="7199"/>
              </a:lnSpc>
              <a:buFont typeface="Arial"/>
              <a:buChar char="•"/>
            </a:pPr>
            <a:r>
              <a:rPr lang="en-US" sz="3999">
                <a:solidFill>
                  <a:srgbClr val="000000"/>
                </a:solidFill>
                <a:latin typeface="Times New Roman"/>
              </a:rPr>
              <a:t>The proliferation of deep fake videos in online platforms has raised significant concerns regarding the authenticity and trustworthiness of visual media content.</a:t>
            </a:r>
          </a:p>
          <a:p>
            <a:pPr algn="just" marL="863600" indent="-431800" lvl="1">
              <a:lnSpc>
                <a:spcPts val="7200"/>
              </a:lnSpc>
              <a:buFont typeface="Arial"/>
              <a:buChar char="•"/>
            </a:pPr>
            <a:r>
              <a:rPr lang="en-US" sz="4000">
                <a:solidFill>
                  <a:srgbClr val="000000"/>
                </a:solidFill>
                <a:latin typeface="Times New Roman"/>
              </a:rPr>
              <a:t> In response to this challenge, we present a robust DeepFake Detection System that leverages state-of-the-art deep learning techniques, namely ResNext and Long Short-Term Memory (LSTM), for effective video analysis with a user-friendly frontend built on ReactJs and a scalable backend powered by Flask.</a:t>
            </a:r>
          </a:p>
        </p:txBody>
      </p:sp>
      <p:sp>
        <p:nvSpPr>
          <p:cNvPr name="TextBox 4" id="4"/>
          <p:cNvSpPr txBox="true"/>
          <p:nvPr/>
        </p:nvSpPr>
        <p:spPr>
          <a:xfrm rot="0">
            <a:off x="13197840" y="9570721"/>
            <a:ext cx="4084320" cy="465773"/>
          </a:xfrm>
          <a:prstGeom prst="rect">
            <a:avLst/>
          </a:prstGeom>
        </p:spPr>
        <p:txBody>
          <a:bodyPr anchor="t" rtlCol="false" tIns="0" lIns="0" bIns="0" rIns="0">
            <a:spAutoFit/>
          </a:bodyPr>
          <a:lstStyle/>
          <a:p>
            <a:pPr algn="r">
              <a:lnSpc>
                <a:spcPts val="2879"/>
              </a:lnSpc>
            </a:pPr>
            <a:r>
              <a:rPr lang="en-US" sz="2400" spc="22">
                <a:solidFill>
                  <a:srgbClr val="898989"/>
                </a:solidFill>
                <a:latin typeface="TT Rounds Condensed"/>
              </a:rPr>
              <a:t>2</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801254"/>
            <a:ext cx="16611600" cy="1060103"/>
          </a:xfrm>
          <a:prstGeom prst="rect">
            <a:avLst/>
          </a:prstGeom>
        </p:spPr>
        <p:txBody>
          <a:bodyPr anchor="t" rtlCol="false" tIns="0" lIns="0" bIns="0" rIns="0">
            <a:spAutoFit/>
          </a:bodyPr>
          <a:lstStyle/>
          <a:p>
            <a:pPr algn="ctr">
              <a:lnSpc>
                <a:spcPts val="7200"/>
              </a:lnSpc>
            </a:pPr>
            <a:r>
              <a:rPr lang="en-US" sz="6000" spc="20">
                <a:solidFill>
                  <a:srgbClr val="000000"/>
                </a:solidFill>
                <a:latin typeface="Times New Roman Bold"/>
              </a:rPr>
              <a:t>EXISTING SYSTEM</a:t>
            </a:r>
          </a:p>
        </p:txBody>
      </p:sp>
      <p:sp>
        <p:nvSpPr>
          <p:cNvPr name="TextBox 3" id="3"/>
          <p:cNvSpPr txBox="true"/>
          <p:nvPr/>
        </p:nvSpPr>
        <p:spPr>
          <a:xfrm rot="0">
            <a:off x="1600637" y="2219605"/>
            <a:ext cx="14305553" cy="6372225"/>
          </a:xfrm>
          <a:prstGeom prst="rect">
            <a:avLst/>
          </a:prstGeom>
        </p:spPr>
        <p:txBody>
          <a:bodyPr anchor="t" rtlCol="false" tIns="0" lIns="0" bIns="0" rIns="0">
            <a:spAutoFit/>
          </a:bodyPr>
          <a:lstStyle/>
          <a:p>
            <a:pPr marL="863599" indent="-431800" lvl="1">
              <a:lnSpc>
                <a:spcPts val="7199"/>
              </a:lnSpc>
              <a:buFont typeface="Arial"/>
              <a:buChar char="•"/>
            </a:pPr>
            <a:r>
              <a:rPr lang="en-US" sz="3999">
                <a:solidFill>
                  <a:srgbClr val="000000"/>
                </a:solidFill>
                <a:latin typeface="Times New Roman"/>
              </a:rPr>
              <a:t>In response to the proliferation of deepfake content, Facebook developed the Deepfake Detection Challenge (DFDC) system. </a:t>
            </a:r>
          </a:p>
          <a:p>
            <a:pPr algn="l" marL="863600" indent="-431800" lvl="1">
              <a:lnSpc>
                <a:spcPts val="7200"/>
              </a:lnSpc>
              <a:buFont typeface="Arial"/>
              <a:buChar char="•"/>
            </a:pPr>
            <a:r>
              <a:rPr lang="en-US" sz="4000">
                <a:solidFill>
                  <a:srgbClr val="000000"/>
                </a:solidFill>
                <a:latin typeface="Times New Roman"/>
              </a:rPr>
              <a:t>The DFDC system leverages advanced deep learning models, including convolutional neural networks (CNNs) and recurrent neural networks (RNNs), to analyze and detect deepfake videos.</a:t>
            </a:r>
          </a:p>
        </p:txBody>
      </p:sp>
      <p:sp>
        <p:nvSpPr>
          <p:cNvPr name="TextBox 4" id="4"/>
          <p:cNvSpPr txBox="true"/>
          <p:nvPr/>
        </p:nvSpPr>
        <p:spPr>
          <a:xfrm rot="0">
            <a:off x="13197840" y="9570721"/>
            <a:ext cx="4084320" cy="465773"/>
          </a:xfrm>
          <a:prstGeom prst="rect">
            <a:avLst/>
          </a:prstGeom>
        </p:spPr>
        <p:txBody>
          <a:bodyPr anchor="t" rtlCol="false" tIns="0" lIns="0" bIns="0" rIns="0">
            <a:spAutoFit/>
          </a:bodyPr>
          <a:lstStyle/>
          <a:p>
            <a:pPr algn="r">
              <a:lnSpc>
                <a:spcPts val="2879"/>
              </a:lnSpc>
            </a:pPr>
            <a:r>
              <a:rPr lang="en-US" sz="2400" spc="22">
                <a:solidFill>
                  <a:srgbClr val="898989"/>
                </a:solidFill>
                <a:latin typeface="TT Rounds Condensed"/>
              </a:rPr>
              <a:t>4</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18329" y="436736"/>
            <a:ext cx="15759100" cy="1060103"/>
          </a:xfrm>
          <a:prstGeom prst="rect">
            <a:avLst/>
          </a:prstGeom>
        </p:spPr>
        <p:txBody>
          <a:bodyPr anchor="t" rtlCol="false" tIns="0" lIns="0" bIns="0" rIns="0">
            <a:spAutoFit/>
          </a:bodyPr>
          <a:lstStyle/>
          <a:p>
            <a:pPr algn="ctr">
              <a:lnSpc>
                <a:spcPts val="7200"/>
              </a:lnSpc>
            </a:pPr>
            <a:r>
              <a:rPr lang="en-US" sz="6000" spc="40">
                <a:solidFill>
                  <a:srgbClr val="000000"/>
                </a:solidFill>
                <a:latin typeface="Times New Roman Bold"/>
              </a:rPr>
              <a:t>LIMITATIONS</a:t>
            </a:r>
          </a:p>
        </p:txBody>
      </p:sp>
      <p:sp>
        <p:nvSpPr>
          <p:cNvPr name="TextBox 3" id="3"/>
          <p:cNvSpPr txBox="true"/>
          <p:nvPr/>
        </p:nvSpPr>
        <p:spPr>
          <a:xfrm rot="0">
            <a:off x="1943473" y="1661900"/>
            <a:ext cx="13720116" cy="8146470"/>
          </a:xfrm>
          <a:prstGeom prst="rect">
            <a:avLst/>
          </a:prstGeom>
        </p:spPr>
        <p:txBody>
          <a:bodyPr anchor="t" rtlCol="false" tIns="0" lIns="0" bIns="0" rIns="0">
            <a:spAutoFit/>
          </a:bodyPr>
          <a:lstStyle/>
          <a:p>
            <a:pPr marL="856248" indent="-428124" lvl="1">
              <a:lnSpc>
                <a:spcPts val="7138"/>
              </a:lnSpc>
              <a:buFont typeface="Arial"/>
              <a:buChar char="•"/>
            </a:pPr>
            <a:r>
              <a:rPr lang="en-US" sz="3965">
                <a:solidFill>
                  <a:srgbClr val="000000"/>
                </a:solidFill>
                <a:latin typeface="Times New Roman"/>
              </a:rPr>
              <a:t> Longer processing times due to the  intensive deep learning algorithms.</a:t>
            </a:r>
          </a:p>
          <a:p>
            <a:pPr marL="856248" indent="-428124" lvl="1">
              <a:lnSpc>
                <a:spcPts val="7138"/>
              </a:lnSpc>
              <a:buFont typeface="Arial"/>
              <a:buChar char="•"/>
            </a:pPr>
            <a:r>
              <a:rPr lang="en-US" sz="3965">
                <a:solidFill>
                  <a:srgbClr val="000000"/>
                </a:solidFill>
                <a:latin typeface="Times New Roman"/>
              </a:rPr>
              <a:t>Inaccurate results of detection.</a:t>
            </a:r>
          </a:p>
          <a:p>
            <a:pPr marL="856248" indent="-428124" lvl="1">
              <a:lnSpc>
                <a:spcPts val="7138"/>
              </a:lnSpc>
              <a:buFont typeface="Arial"/>
              <a:buChar char="•"/>
            </a:pPr>
            <a:r>
              <a:rPr lang="en-US" sz="3965">
                <a:solidFill>
                  <a:srgbClr val="000000"/>
                </a:solidFill>
                <a:latin typeface="Times New Roman"/>
              </a:rPr>
              <a:t>Its not robust and also not accessible by everyone.</a:t>
            </a:r>
          </a:p>
          <a:p>
            <a:pPr marL="856248" indent="-428124" lvl="1">
              <a:lnSpc>
                <a:spcPts val="7138"/>
              </a:lnSpc>
              <a:buFont typeface="Arial"/>
              <a:buChar char="•"/>
            </a:pPr>
            <a:r>
              <a:rPr lang="en-US" sz="3965">
                <a:solidFill>
                  <a:srgbClr val="000000"/>
                </a:solidFill>
                <a:latin typeface="Times New Roman"/>
              </a:rPr>
              <a:t>Limited scope.</a:t>
            </a:r>
          </a:p>
          <a:p>
            <a:pPr marL="856248" indent="-428124" lvl="1">
              <a:lnSpc>
                <a:spcPts val="7138"/>
              </a:lnSpc>
              <a:buFont typeface="Arial"/>
              <a:buChar char="•"/>
            </a:pPr>
            <a:r>
              <a:rPr lang="en-US" sz="3965">
                <a:solidFill>
                  <a:srgbClr val="000000"/>
                </a:solidFill>
                <a:latin typeface="Times New Roman"/>
              </a:rPr>
              <a:t>Privacy concerns.</a:t>
            </a:r>
          </a:p>
          <a:p>
            <a:pPr>
              <a:lnSpc>
                <a:spcPts val="7138"/>
              </a:lnSpc>
            </a:pPr>
          </a:p>
          <a:p>
            <a:pPr>
              <a:lnSpc>
                <a:spcPts val="7138"/>
              </a:lnSpc>
            </a:pPr>
          </a:p>
          <a:p>
            <a:pPr algn="l">
              <a:lnSpc>
                <a:spcPts val="7138"/>
              </a:lnSpc>
            </a:pPr>
          </a:p>
        </p:txBody>
      </p:sp>
      <p:sp>
        <p:nvSpPr>
          <p:cNvPr name="TextBox 4" id="4"/>
          <p:cNvSpPr txBox="true"/>
          <p:nvPr/>
        </p:nvSpPr>
        <p:spPr>
          <a:xfrm rot="0">
            <a:off x="13197840" y="9570721"/>
            <a:ext cx="4084320" cy="465773"/>
          </a:xfrm>
          <a:prstGeom prst="rect">
            <a:avLst/>
          </a:prstGeom>
        </p:spPr>
        <p:txBody>
          <a:bodyPr anchor="t" rtlCol="false" tIns="0" lIns="0" bIns="0" rIns="0">
            <a:spAutoFit/>
          </a:bodyPr>
          <a:lstStyle/>
          <a:p>
            <a:pPr algn="r">
              <a:lnSpc>
                <a:spcPts val="2879"/>
              </a:lnSpc>
            </a:pPr>
            <a:r>
              <a:rPr lang="en-US" sz="2400" spc="22">
                <a:solidFill>
                  <a:srgbClr val="898989"/>
                </a:solidFill>
                <a:latin typeface="TT Rounds Condensed"/>
              </a:rPr>
              <a:t>5</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57200" y="307975"/>
            <a:ext cx="17526000" cy="1060103"/>
          </a:xfrm>
          <a:prstGeom prst="rect">
            <a:avLst/>
          </a:prstGeom>
        </p:spPr>
        <p:txBody>
          <a:bodyPr anchor="t" rtlCol="false" tIns="0" lIns="0" bIns="0" rIns="0">
            <a:spAutoFit/>
          </a:bodyPr>
          <a:lstStyle/>
          <a:p>
            <a:pPr algn="ctr">
              <a:lnSpc>
                <a:spcPts val="7200"/>
              </a:lnSpc>
            </a:pPr>
            <a:r>
              <a:rPr lang="en-US" sz="6000" spc="200">
                <a:solidFill>
                  <a:srgbClr val="000000"/>
                </a:solidFill>
                <a:latin typeface="Times New Roman Bold"/>
              </a:rPr>
              <a:t>PROPOSED SYSTEM</a:t>
            </a:r>
          </a:p>
        </p:txBody>
      </p:sp>
      <p:sp>
        <p:nvSpPr>
          <p:cNvPr name="TextBox 3" id="3"/>
          <p:cNvSpPr txBox="true"/>
          <p:nvPr/>
        </p:nvSpPr>
        <p:spPr>
          <a:xfrm rot="0">
            <a:off x="853440" y="1560433"/>
            <a:ext cx="16733520" cy="6372225"/>
          </a:xfrm>
          <a:prstGeom prst="rect">
            <a:avLst/>
          </a:prstGeom>
        </p:spPr>
        <p:txBody>
          <a:bodyPr anchor="t" rtlCol="false" tIns="0" lIns="0" bIns="0" rIns="0">
            <a:spAutoFit/>
          </a:bodyPr>
          <a:lstStyle/>
          <a:p>
            <a:pPr algn="just" marL="863599" indent="-431800" lvl="1">
              <a:lnSpc>
                <a:spcPts val="7199"/>
              </a:lnSpc>
              <a:buFont typeface="Arial"/>
              <a:buChar char="•"/>
            </a:pPr>
            <a:r>
              <a:rPr lang="en-US" sz="3999">
                <a:solidFill>
                  <a:srgbClr val="000000"/>
                </a:solidFill>
                <a:latin typeface="Times New Roman"/>
              </a:rPr>
              <a:t>The core of our system leverages advanced deep learning models, including ResNext for feature extraction and LSTM networks for temporal analysis, to accurately identify deepfake videos.</a:t>
            </a:r>
          </a:p>
          <a:p>
            <a:pPr algn="just" marL="863600" indent="-431800" lvl="1">
              <a:lnSpc>
                <a:spcPts val="7200"/>
              </a:lnSpc>
              <a:buFont typeface="Arial"/>
              <a:buChar char="•"/>
            </a:pPr>
            <a:r>
              <a:rPr lang="en-US" sz="4000">
                <a:solidFill>
                  <a:srgbClr val="000000"/>
                </a:solidFill>
                <a:latin typeface="Times New Roman"/>
              </a:rPr>
              <a:t> This technical prowess is complemented by a user-friendly interface developed with ReactJS, providing an intuitive platform for users to upload videos, monitor the detection process in real-time, and access detailed reports on content authenticity.</a:t>
            </a:r>
          </a:p>
        </p:txBody>
      </p:sp>
      <p:sp>
        <p:nvSpPr>
          <p:cNvPr name="TextBox 4" id="4"/>
          <p:cNvSpPr txBox="true"/>
          <p:nvPr/>
        </p:nvSpPr>
        <p:spPr>
          <a:xfrm rot="0">
            <a:off x="13197840" y="9570721"/>
            <a:ext cx="4084320" cy="465773"/>
          </a:xfrm>
          <a:prstGeom prst="rect">
            <a:avLst/>
          </a:prstGeom>
        </p:spPr>
        <p:txBody>
          <a:bodyPr anchor="t" rtlCol="false" tIns="0" lIns="0" bIns="0" rIns="0">
            <a:spAutoFit/>
          </a:bodyPr>
          <a:lstStyle/>
          <a:p>
            <a:pPr algn="r">
              <a:lnSpc>
                <a:spcPts val="2879"/>
              </a:lnSpc>
            </a:pPr>
            <a:r>
              <a:rPr lang="en-US" sz="2400" spc="22">
                <a:solidFill>
                  <a:srgbClr val="898989"/>
                </a:solidFill>
                <a:latin typeface="TT Rounds Condensed"/>
              </a:rPr>
              <a:t>6</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72135" y="303509"/>
            <a:ext cx="16087300" cy="1060103"/>
          </a:xfrm>
          <a:prstGeom prst="rect">
            <a:avLst/>
          </a:prstGeom>
        </p:spPr>
        <p:txBody>
          <a:bodyPr anchor="t" rtlCol="false" tIns="0" lIns="0" bIns="0" rIns="0">
            <a:spAutoFit/>
          </a:bodyPr>
          <a:lstStyle/>
          <a:p>
            <a:pPr algn="ctr">
              <a:lnSpc>
                <a:spcPts val="7200"/>
              </a:lnSpc>
            </a:pPr>
            <a:r>
              <a:rPr lang="en-US" sz="6000" spc="120">
                <a:solidFill>
                  <a:srgbClr val="000000"/>
                </a:solidFill>
                <a:latin typeface="Times New Roman Bold"/>
              </a:rPr>
              <a:t>ADVANTAGES</a:t>
            </a:r>
          </a:p>
        </p:txBody>
      </p:sp>
      <p:sp>
        <p:nvSpPr>
          <p:cNvPr name="TextBox 3" id="3"/>
          <p:cNvSpPr txBox="true"/>
          <p:nvPr/>
        </p:nvSpPr>
        <p:spPr>
          <a:xfrm rot="0">
            <a:off x="13197840" y="9570721"/>
            <a:ext cx="4084320" cy="465773"/>
          </a:xfrm>
          <a:prstGeom prst="rect">
            <a:avLst/>
          </a:prstGeom>
        </p:spPr>
        <p:txBody>
          <a:bodyPr anchor="t" rtlCol="false" tIns="0" lIns="0" bIns="0" rIns="0">
            <a:spAutoFit/>
          </a:bodyPr>
          <a:lstStyle/>
          <a:p>
            <a:pPr algn="r">
              <a:lnSpc>
                <a:spcPts val="2879"/>
              </a:lnSpc>
            </a:pPr>
            <a:r>
              <a:rPr lang="en-US" sz="2400" spc="22">
                <a:solidFill>
                  <a:srgbClr val="898989"/>
                </a:solidFill>
                <a:latin typeface="TT Rounds Condensed"/>
              </a:rPr>
              <a:t>7</a:t>
            </a:r>
          </a:p>
        </p:txBody>
      </p:sp>
      <p:sp>
        <p:nvSpPr>
          <p:cNvPr name="TextBox 4" id="4"/>
          <p:cNvSpPr txBox="true"/>
          <p:nvPr/>
        </p:nvSpPr>
        <p:spPr>
          <a:xfrm rot="0">
            <a:off x="1028700" y="2126556"/>
            <a:ext cx="12706431" cy="10772775"/>
          </a:xfrm>
          <a:prstGeom prst="rect">
            <a:avLst/>
          </a:prstGeom>
        </p:spPr>
        <p:txBody>
          <a:bodyPr anchor="t" rtlCol="false" tIns="0" lIns="0" bIns="0" rIns="0">
            <a:spAutoFit/>
          </a:bodyPr>
          <a:lstStyle/>
          <a:p>
            <a:pPr marL="1090868" indent="-545434" lvl="1">
              <a:lnSpc>
                <a:spcPts val="6063"/>
              </a:lnSpc>
              <a:buFont typeface="Arial"/>
              <a:buChar char="•"/>
            </a:pPr>
            <a:r>
              <a:rPr lang="en-US" sz="5052" spc="45">
                <a:solidFill>
                  <a:srgbClr val="000000"/>
                </a:solidFill>
                <a:latin typeface="Times New Roman"/>
              </a:rPr>
              <a:t>Shorter Longer processing times.</a:t>
            </a:r>
          </a:p>
          <a:p>
            <a:pPr marL="1090868" indent="-545434" lvl="1">
              <a:lnSpc>
                <a:spcPts val="6063"/>
              </a:lnSpc>
              <a:buFont typeface="Arial"/>
              <a:buChar char="•"/>
            </a:pPr>
            <a:r>
              <a:rPr lang="en-US" sz="5052" spc="45">
                <a:solidFill>
                  <a:srgbClr val="000000"/>
                </a:solidFill>
                <a:latin typeface="Times New Roman"/>
              </a:rPr>
              <a:t>Accurate results of detection.</a:t>
            </a:r>
          </a:p>
          <a:p>
            <a:pPr marL="1090868" indent="-545434" lvl="1">
              <a:lnSpc>
                <a:spcPts val="6063"/>
              </a:lnSpc>
              <a:buFont typeface="Arial"/>
              <a:buChar char="•"/>
            </a:pPr>
            <a:r>
              <a:rPr lang="en-US" sz="5052" spc="45">
                <a:solidFill>
                  <a:srgbClr val="000000"/>
                </a:solidFill>
                <a:latin typeface="Times New Roman"/>
              </a:rPr>
              <a:t>It is robust and easily accessible by everyone.</a:t>
            </a:r>
          </a:p>
          <a:p>
            <a:pPr marL="1090868" indent="-545434" lvl="1">
              <a:lnSpc>
                <a:spcPts val="6063"/>
              </a:lnSpc>
              <a:buFont typeface="Arial"/>
              <a:buChar char="•"/>
            </a:pPr>
            <a:r>
              <a:rPr lang="en-US" sz="5052" spc="45">
                <a:solidFill>
                  <a:srgbClr val="000000"/>
                </a:solidFill>
                <a:latin typeface="Times New Roman"/>
              </a:rPr>
              <a:t>wide range of scope. </a:t>
            </a:r>
          </a:p>
          <a:p>
            <a:pPr marL="1090868" indent="-545434" lvl="1">
              <a:lnSpc>
                <a:spcPts val="6063"/>
              </a:lnSpc>
              <a:buFont typeface="Arial"/>
              <a:buChar char="•"/>
            </a:pPr>
            <a:r>
              <a:rPr lang="en-US" sz="5052" spc="45">
                <a:solidFill>
                  <a:srgbClr val="000000"/>
                </a:solidFill>
                <a:latin typeface="Times New Roman"/>
              </a:rPr>
              <a:t>Highly secure.</a:t>
            </a:r>
          </a:p>
          <a:p>
            <a:pPr algn="ctr">
              <a:lnSpc>
                <a:spcPts val="6063"/>
              </a:lnSpc>
            </a:pPr>
          </a:p>
          <a:p>
            <a:pPr algn="ctr">
              <a:lnSpc>
                <a:spcPts val="6063"/>
              </a:lnSpc>
            </a:pPr>
          </a:p>
          <a:p>
            <a:pPr algn="ctr">
              <a:lnSpc>
                <a:spcPts val="6063"/>
              </a:lnSpc>
            </a:pPr>
          </a:p>
          <a:p>
            <a:pPr algn="ctr">
              <a:lnSpc>
                <a:spcPts val="6063"/>
              </a:lnSpc>
            </a:pPr>
          </a:p>
          <a:p>
            <a:pPr algn="ctr">
              <a:lnSpc>
                <a:spcPts val="6063"/>
              </a:lnSpc>
            </a:pPr>
          </a:p>
          <a:p>
            <a:pPr algn="ctr">
              <a:lnSpc>
                <a:spcPts val="6063"/>
              </a:lnSpc>
            </a:pPr>
          </a:p>
          <a:p>
            <a:pPr algn="ctr">
              <a:lnSpc>
                <a:spcPts val="6063"/>
              </a:lnSpc>
            </a:pPr>
          </a:p>
          <a:p>
            <a:pPr algn="ctr">
              <a:lnSpc>
                <a:spcPts val="6063"/>
              </a:lnSpc>
              <a:spcBef>
                <a:spcPct val="0"/>
              </a:spcBef>
            </a:pP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DAGDs5rc-_k</dc:identifier>
  <dcterms:modified xsi:type="dcterms:W3CDTF">2011-08-01T06:04:30Z</dcterms:modified>
  <cp:revision>1</cp:revision>
  <dc:title>TEAM_22_MINIPROJECT.pptx</dc:title>
</cp:coreProperties>
</file>